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m4a" ContentType="audio/mp4"/>
  <Default Extension="rels" ContentType="application/vnd.openxmlformats-package.relationships+xml"/>
  <Default Extension="xml" ContentType="application/xml"/>
  <Default Extension="vml" ContentType="application/vnd.openxmlformats-officedocument.vmlDrawing"/>
  <Default Extension="docm" ContentType="application/vnd.ms-word.document.macroEnabled.12"/>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entation.xml" ContentType="application/vnd.openxmlformats-officedocument.presentationml.presentation.main+xml"/>
  <Override PartName="/ppt/diagrams/data2.xml" ContentType="application/vnd.openxmlformats-officedocument.drawingml.diagramData+xml"/>
  <Override PartName="/ppt/diagrams/data1.xml" ContentType="application/vnd.openxmlformats-officedocument.drawingml.diagramData+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6.xml" ContentType="application/vnd.openxmlformats-officedocument.presentationml.notesSlide+xml"/>
  <Override PartName="/ppt/slideLayouts/slideLayout1.xml" ContentType="application/vnd.openxmlformats-officedocument.presentationml.slideLayout+xml"/>
  <Override PartName="/ppt/notesSlides/notesSlide17.xml" ContentType="application/vnd.openxmlformats-officedocument.presentationml.notesSlid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20.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notesSlides/notesSlide22.xml" ContentType="application/vnd.openxmlformats-officedocument.presentationml.notesSlide+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theme/theme2.xml" ContentType="application/vnd.openxmlformats-officedocument.theme+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99" r:id="rId2"/>
    <p:sldId id="294" r:id="rId3"/>
    <p:sldId id="263" r:id="rId4"/>
    <p:sldId id="303" r:id="rId5"/>
    <p:sldId id="269" r:id="rId6"/>
    <p:sldId id="304" r:id="rId7"/>
    <p:sldId id="305" r:id="rId8"/>
    <p:sldId id="286" r:id="rId9"/>
    <p:sldId id="273" r:id="rId10"/>
    <p:sldId id="281" r:id="rId11"/>
    <p:sldId id="275" r:id="rId12"/>
    <p:sldId id="283" r:id="rId13"/>
    <p:sldId id="279" r:id="rId14"/>
    <p:sldId id="300" r:id="rId15"/>
    <p:sldId id="264" r:id="rId16"/>
    <p:sldId id="272" r:id="rId17"/>
    <p:sldId id="276" r:id="rId18"/>
    <p:sldId id="295" r:id="rId19"/>
    <p:sldId id="306" r:id="rId20"/>
    <p:sldId id="291" r:id="rId21"/>
    <p:sldId id="302" r:id="rId22"/>
    <p:sldId id="30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08" userDrawn="1">
          <p15:clr>
            <a:srgbClr val="A4A3A4"/>
          </p15:clr>
        </p15:guide>
        <p15:guide id="2" pos="43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8"/>
    <p:restoredTop sz="77984"/>
  </p:normalViewPr>
  <p:slideViewPr>
    <p:cSldViewPr snapToGrid="0" snapToObjects="1">
      <p:cViewPr varScale="1">
        <p:scale>
          <a:sx n="97" d="100"/>
          <a:sy n="97" d="100"/>
        </p:scale>
        <p:origin x="1520" y="200"/>
      </p:cViewPr>
      <p:guideLst>
        <p:guide orient="horz" pos="2808"/>
        <p:guide pos="43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46EDB-2C5E-43F4-B9AF-0AB35414DA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B8871FF-5C75-4253-8186-1B963E43867C}">
      <dgm:prSet/>
      <dgm:spPr>
        <a:solidFill>
          <a:schemeClr val="accent1">
            <a:lumMod val="60000"/>
            <a:lumOff val="40000"/>
          </a:schemeClr>
        </a:solidFill>
        <a:ln>
          <a:solidFill>
            <a:schemeClr val="accent1">
              <a:lumMod val="60000"/>
              <a:lumOff val="40000"/>
            </a:schemeClr>
          </a:solidFill>
        </a:ln>
      </dgm:spPr>
      <dgm:t>
        <a:bodyPr/>
        <a:lstStyle/>
        <a:p>
          <a:r>
            <a:rPr lang="en-US" dirty="0"/>
            <a:t>Chlamydia</a:t>
          </a:r>
        </a:p>
      </dgm:t>
    </dgm:pt>
    <dgm:pt modelId="{EA2983C7-216F-4D30-B029-C3C8E8936507}" type="parTrans" cxnId="{851A7317-E2DB-4152-9456-11F52DA7BC65}">
      <dgm:prSet/>
      <dgm:spPr/>
      <dgm:t>
        <a:bodyPr/>
        <a:lstStyle/>
        <a:p>
          <a:endParaRPr lang="en-US"/>
        </a:p>
      </dgm:t>
    </dgm:pt>
    <dgm:pt modelId="{59DE2234-6FFD-435E-85FF-4D3F6AA912FB}" type="sibTrans" cxnId="{851A7317-E2DB-4152-9456-11F52DA7BC65}">
      <dgm:prSet/>
      <dgm:spPr/>
      <dgm:t>
        <a:bodyPr/>
        <a:lstStyle/>
        <a:p>
          <a:endParaRPr lang="en-US"/>
        </a:p>
      </dgm:t>
    </dgm:pt>
    <dgm:pt modelId="{FFA25210-3E7C-4594-9D40-B8FEA7A05B64}">
      <dgm:prSet/>
      <dgm:spPr>
        <a:solidFill>
          <a:schemeClr val="accent1">
            <a:lumMod val="60000"/>
            <a:lumOff val="40000"/>
          </a:schemeClr>
        </a:solidFill>
      </dgm:spPr>
      <dgm:t>
        <a:bodyPr/>
        <a:lstStyle/>
        <a:p>
          <a:r>
            <a:rPr lang="en-US" dirty="0"/>
            <a:t>Gonorrhea</a:t>
          </a:r>
        </a:p>
      </dgm:t>
    </dgm:pt>
    <dgm:pt modelId="{276BA11D-E520-415F-AC45-AC0AEE9A6FF6}" type="parTrans" cxnId="{484C4A6F-8B6B-43D6-9ECE-DF627E7EEA24}">
      <dgm:prSet/>
      <dgm:spPr/>
      <dgm:t>
        <a:bodyPr/>
        <a:lstStyle/>
        <a:p>
          <a:endParaRPr lang="en-US"/>
        </a:p>
      </dgm:t>
    </dgm:pt>
    <dgm:pt modelId="{40AF7924-628A-45EF-AAA9-9715576D2004}" type="sibTrans" cxnId="{484C4A6F-8B6B-43D6-9ECE-DF627E7EEA24}">
      <dgm:prSet/>
      <dgm:spPr/>
      <dgm:t>
        <a:bodyPr/>
        <a:lstStyle/>
        <a:p>
          <a:endParaRPr lang="en-US"/>
        </a:p>
      </dgm:t>
    </dgm:pt>
    <dgm:pt modelId="{94A54C65-E955-43AF-A517-47F07CC2FBB0}">
      <dgm:prSet/>
      <dgm:spPr>
        <a:solidFill>
          <a:schemeClr val="accent1">
            <a:lumMod val="60000"/>
            <a:lumOff val="40000"/>
          </a:schemeClr>
        </a:solidFill>
      </dgm:spPr>
      <dgm:t>
        <a:bodyPr/>
        <a:lstStyle/>
        <a:p>
          <a:r>
            <a:rPr lang="en-US" dirty="0"/>
            <a:t>Syphilis</a:t>
          </a:r>
        </a:p>
      </dgm:t>
    </dgm:pt>
    <dgm:pt modelId="{D4E5013E-D3B1-4955-9E5D-C6C4B91A6134}" type="parTrans" cxnId="{99780A20-A7E4-442C-A07C-D11424056EB5}">
      <dgm:prSet/>
      <dgm:spPr/>
      <dgm:t>
        <a:bodyPr/>
        <a:lstStyle/>
        <a:p>
          <a:endParaRPr lang="en-US"/>
        </a:p>
      </dgm:t>
    </dgm:pt>
    <dgm:pt modelId="{FAEEAB65-87DC-4346-A6F2-0336E9A2BBE1}" type="sibTrans" cxnId="{99780A20-A7E4-442C-A07C-D11424056EB5}">
      <dgm:prSet/>
      <dgm:spPr/>
      <dgm:t>
        <a:bodyPr/>
        <a:lstStyle/>
        <a:p>
          <a:endParaRPr lang="en-US"/>
        </a:p>
      </dgm:t>
    </dgm:pt>
    <dgm:pt modelId="{9F393727-7185-4B21-A859-CCAC8A57AC7C}">
      <dgm:prSet/>
      <dgm:spPr>
        <a:solidFill>
          <a:schemeClr val="accent1">
            <a:lumMod val="60000"/>
            <a:lumOff val="40000"/>
          </a:schemeClr>
        </a:solidFill>
      </dgm:spPr>
      <dgm:t>
        <a:bodyPr/>
        <a:lstStyle/>
        <a:p>
          <a:r>
            <a:rPr lang="en-US"/>
            <a:t>Chancroid</a:t>
          </a:r>
        </a:p>
      </dgm:t>
    </dgm:pt>
    <dgm:pt modelId="{6E21A5C7-DBAB-40CC-A4A9-FEF6ABA4312A}" type="parTrans" cxnId="{61E25762-A801-43D5-8A4B-1CEC71BFCC6B}">
      <dgm:prSet/>
      <dgm:spPr/>
      <dgm:t>
        <a:bodyPr/>
        <a:lstStyle/>
        <a:p>
          <a:endParaRPr lang="en-US"/>
        </a:p>
      </dgm:t>
    </dgm:pt>
    <dgm:pt modelId="{A6AC2495-B009-4A6A-8E7A-5F1C5AF85C3D}" type="sibTrans" cxnId="{61E25762-A801-43D5-8A4B-1CEC71BFCC6B}">
      <dgm:prSet/>
      <dgm:spPr/>
      <dgm:t>
        <a:bodyPr/>
        <a:lstStyle/>
        <a:p>
          <a:endParaRPr lang="en-US"/>
        </a:p>
      </dgm:t>
    </dgm:pt>
    <dgm:pt modelId="{DB10BB6D-2B70-4E9F-840B-130B40CAF9EA}">
      <dgm:prSet/>
      <dgm:spPr>
        <a:solidFill>
          <a:schemeClr val="accent1">
            <a:lumMod val="60000"/>
            <a:lumOff val="40000"/>
          </a:schemeClr>
        </a:solidFill>
      </dgm:spPr>
      <dgm:t>
        <a:bodyPr/>
        <a:lstStyle/>
        <a:p>
          <a:r>
            <a:rPr lang="en-US"/>
            <a:t>Lymphogranuloma Venereum (LGV)</a:t>
          </a:r>
        </a:p>
      </dgm:t>
    </dgm:pt>
    <dgm:pt modelId="{ADAFA377-23D7-4B77-AC0C-A419517C58C6}" type="parTrans" cxnId="{312D8D7F-3D4B-4AB5-B1EA-6E4E07FF8FE1}">
      <dgm:prSet/>
      <dgm:spPr/>
      <dgm:t>
        <a:bodyPr/>
        <a:lstStyle/>
        <a:p>
          <a:endParaRPr lang="en-US"/>
        </a:p>
      </dgm:t>
    </dgm:pt>
    <dgm:pt modelId="{F906F2A5-89CC-4ABC-A8F7-9068E564C15D}" type="sibTrans" cxnId="{312D8D7F-3D4B-4AB5-B1EA-6E4E07FF8FE1}">
      <dgm:prSet/>
      <dgm:spPr/>
      <dgm:t>
        <a:bodyPr/>
        <a:lstStyle/>
        <a:p>
          <a:endParaRPr lang="en-US"/>
        </a:p>
      </dgm:t>
    </dgm:pt>
    <dgm:pt modelId="{97813BAA-313E-114A-86A5-28AF7DE0D07B}" type="pres">
      <dgm:prSet presAssocID="{7FF46EDB-2C5E-43F4-B9AF-0AB35414DA5A}" presName="linear" presStyleCnt="0">
        <dgm:presLayoutVars>
          <dgm:animLvl val="lvl"/>
          <dgm:resizeHandles val="exact"/>
        </dgm:presLayoutVars>
      </dgm:prSet>
      <dgm:spPr/>
    </dgm:pt>
    <dgm:pt modelId="{4DB4715F-7815-004B-88DB-529E442DDBA6}" type="pres">
      <dgm:prSet presAssocID="{FB8871FF-5C75-4253-8186-1B963E43867C}" presName="parentText" presStyleLbl="node1" presStyleIdx="0" presStyleCnt="5">
        <dgm:presLayoutVars>
          <dgm:chMax val="0"/>
          <dgm:bulletEnabled val="1"/>
        </dgm:presLayoutVars>
      </dgm:prSet>
      <dgm:spPr/>
    </dgm:pt>
    <dgm:pt modelId="{C96168C5-773F-7645-9679-4F9285064F35}" type="pres">
      <dgm:prSet presAssocID="{59DE2234-6FFD-435E-85FF-4D3F6AA912FB}" presName="spacer" presStyleCnt="0"/>
      <dgm:spPr/>
    </dgm:pt>
    <dgm:pt modelId="{DF4B7AAF-46A9-6940-9633-9D9EBBFBA9F6}" type="pres">
      <dgm:prSet presAssocID="{FFA25210-3E7C-4594-9D40-B8FEA7A05B64}" presName="parentText" presStyleLbl="node1" presStyleIdx="1" presStyleCnt="5" custLinFactNeighborY="-30152">
        <dgm:presLayoutVars>
          <dgm:chMax val="0"/>
          <dgm:bulletEnabled val="1"/>
        </dgm:presLayoutVars>
      </dgm:prSet>
      <dgm:spPr/>
    </dgm:pt>
    <dgm:pt modelId="{7B92A2CD-B7F5-244D-AA30-9B2A220BC36E}" type="pres">
      <dgm:prSet presAssocID="{40AF7924-628A-45EF-AAA9-9715576D2004}" presName="spacer" presStyleCnt="0"/>
      <dgm:spPr/>
    </dgm:pt>
    <dgm:pt modelId="{47E91CE2-4D7F-6C48-91BF-BF49DDB5AA01}" type="pres">
      <dgm:prSet presAssocID="{94A54C65-E955-43AF-A517-47F07CC2FBB0}" presName="parentText" presStyleLbl="node1" presStyleIdx="2" presStyleCnt="5">
        <dgm:presLayoutVars>
          <dgm:chMax val="0"/>
          <dgm:bulletEnabled val="1"/>
        </dgm:presLayoutVars>
      </dgm:prSet>
      <dgm:spPr/>
    </dgm:pt>
    <dgm:pt modelId="{E5A1B888-3BB8-D84F-BD43-CB74E0FEAC08}" type="pres">
      <dgm:prSet presAssocID="{FAEEAB65-87DC-4346-A6F2-0336E9A2BBE1}" presName="spacer" presStyleCnt="0"/>
      <dgm:spPr/>
    </dgm:pt>
    <dgm:pt modelId="{51027928-2D6C-A04B-AA0B-829CFC764412}" type="pres">
      <dgm:prSet presAssocID="{9F393727-7185-4B21-A859-CCAC8A57AC7C}" presName="parentText" presStyleLbl="node1" presStyleIdx="3" presStyleCnt="5">
        <dgm:presLayoutVars>
          <dgm:chMax val="0"/>
          <dgm:bulletEnabled val="1"/>
        </dgm:presLayoutVars>
      </dgm:prSet>
      <dgm:spPr/>
    </dgm:pt>
    <dgm:pt modelId="{8D705351-3DF8-5147-95DF-C7C97A75DEF1}" type="pres">
      <dgm:prSet presAssocID="{A6AC2495-B009-4A6A-8E7A-5F1C5AF85C3D}" presName="spacer" presStyleCnt="0"/>
      <dgm:spPr/>
    </dgm:pt>
    <dgm:pt modelId="{A740E2AF-9F09-D74B-831A-9E5DC583EBB0}" type="pres">
      <dgm:prSet presAssocID="{DB10BB6D-2B70-4E9F-840B-130B40CAF9EA}" presName="parentText" presStyleLbl="node1" presStyleIdx="4" presStyleCnt="5">
        <dgm:presLayoutVars>
          <dgm:chMax val="0"/>
          <dgm:bulletEnabled val="1"/>
        </dgm:presLayoutVars>
      </dgm:prSet>
      <dgm:spPr/>
    </dgm:pt>
  </dgm:ptLst>
  <dgm:cxnLst>
    <dgm:cxn modelId="{3A63C609-0793-A741-A545-B28E5434B4EC}" type="presOf" srcId="{FB8871FF-5C75-4253-8186-1B963E43867C}" destId="{4DB4715F-7815-004B-88DB-529E442DDBA6}" srcOrd="0" destOrd="0" presId="urn:microsoft.com/office/officeart/2005/8/layout/vList2"/>
    <dgm:cxn modelId="{03B40717-CC1D-E446-9B29-1C1A4FDF4991}" type="presOf" srcId="{9F393727-7185-4B21-A859-CCAC8A57AC7C}" destId="{51027928-2D6C-A04B-AA0B-829CFC764412}" srcOrd="0" destOrd="0" presId="urn:microsoft.com/office/officeart/2005/8/layout/vList2"/>
    <dgm:cxn modelId="{851A7317-E2DB-4152-9456-11F52DA7BC65}" srcId="{7FF46EDB-2C5E-43F4-B9AF-0AB35414DA5A}" destId="{FB8871FF-5C75-4253-8186-1B963E43867C}" srcOrd="0" destOrd="0" parTransId="{EA2983C7-216F-4D30-B029-C3C8E8936507}" sibTransId="{59DE2234-6FFD-435E-85FF-4D3F6AA912FB}"/>
    <dgm:cxn modelId="{99780A20-A7E4-442C-A07C-D11424056EB5}" srcId="{7FF46EDB-2C5E-43F4-B9AF-0AB35414DA5A}" destId="{94A54C65-E955-43AF-A517-47F07CC2FBB0}" srcOrd="2" destOrd="0" parTransId="{D4E5013E-D3B1-4955-9E5D-C6C4B91A6134}" sibTransId="{FAEEAB65-87DC-4346-A6F2-0336E9A2BBE1}"/>
    <dgm:cxn modelId="{1A393D4F-7522-3345-9C9A-22A105F75DF1}" type="presOf" srcId="{94A54C65-E955-43AF-A517-47F07CC2FBB0}" destId="{47E91CE2-4D7F-6C48-91BF-BF49DDB5AA01}" srcOrd="0" destOrd="0" presId="urn:microsoft.com/office/officeart/2005/8/layout/vList2"/>
    <dgm:cxn modelId="{61E25762-A801-43D5-8A4B-1CEC71BFCC6B}" srcId="{7FF46EDB-2C5E-43F4-B9AF-0AB35414DA5A}" destId="{9F393727-7185-4B21-A859-CCAC8A57AC7C}" srcOrd="3" destOrd="0" parTransId="{6E21A5C7-DBAB-40CC-A4A9-FEF6ABA4312A}" sibTransId="{A6AC2495-B009-4A6A-8E7A-5F1C5AF85C3D}"/>
    <dgm:cxn modelId="{6A47FD66-8C6A-6846-BF53-45F7EF503E1C}" type="presOf" srcId="{DB10BB6D-2B70-4E9F-840B-130B40CAF9EA}" destId="{A740E2AF-9F09-D74B-831A-9E5DC583EBB0}" srcOrd="0" destOrd="0" presId="urn:microsoft.com/office/officeart/2005/8/layout/vList2"/>
    <dgm:cxn modelId="{484C4A6F-8B6B-43D6-9ECE-DF627E7EEA24}" srcId="{7FF46EDB-2C5E-43F4-B9AF-0AB35414DA5A}" destId="{FFA25210-3E7C-4594-9D40-B8FEA7A05B64}" srcOrd="1" destOrd="0" parTransId="{276BA11D-E520-415F-AC45-AC0AEE9A6FF6}" sibTransId="{40AF7924-628A-45EF-AAA9-9715576D2004}"/>
    <dgm:cxn modelId="{312D8D7F-3D4B-4AB5-B1EA-6E4E07FF8FE1}" srcId="{7FF46EDB-2C5E-43F4-B9AF-0AB35414DA5A}" destId="{DB10BB6D-2B70-4E9F-840B-130B40CAF9EA}" srcOrd="4" destOrd="0" parTransId="{ADAFA377-23D7-4B77-AC0C-A419517C58C6}" sibTransId="{F906F2A5-89CC-4ABC-A8F7-9068E564C15D}"/>
    <dgm:cxn modelId="{BF8B9ECB-051C-1345-B6D7-BE482D87727C}" type="presOf" srcId="{FFA25210-3E7C-4594-9D40-B8FEA7A05B64}" destId="{DF4B7AAF-46A9-6940-9633-9D9EBBFBA9F6}" srcOrd="0" destOrd="0" presId="urn:microsoft.com/office/officeart/2005/8/layout/vList2"/>
    <dgm:cxn modelId="{E0A823D6-94E5-C743-B804-CB1C0DA03AA1}" type="presOf" srcId="{7FF46EDB-2C5E-43F4-B9AF-0AB35414DA5A}" destId="{97813BAA-313E-114A-86A5-28AF7DE0D07B}" srcOrd="0" destOrd="0" presId="urn:microsoft.com/office/officeart/2005/8/layout/vList2"/>
    <dgm:cxn modelId="{86B6B6F9-3FF6-DF4A-9261-D9DE39A1AD86}" type="presParOf" srcId="{97813BAA-313E-114A-86A5-28AF7DE0D07B}" destId="{4DB4715F-7815-004B-88DB-529E442DDBA6}" srcOrd="0" destOrd="0" presId="urn:microsoft.com/office/officeart/2005/8/layout/vList2"/>
    <dgm:cxn modelId="{1D808DD2-96A5-E24A-9683-C080357E75A8}" type="presParOf" srcId="{97813BAA-313E-114A-86A5-28AF7DE0D07B}" destId="{C96168C5-773F-7645-9679-4F9285064F35}" srcOrd="1" destOrd="0" presId="urn:microsoft.com/office/officeart/2005/8/layout/vList2"/>
    <dgm:cxn modelId="{6B90596D-C4A0-5849-9112-66C7B4DAEECB}" type="presParOf" srcId="{97813BAA-313E-114A-86A5-28AF7DE0D07B}" destId="{DF4B7AAF-46A9-6940-9633-9D9EBBFBA9F6}" srcOrd="2" destOrd="0" presId="urn:microsoft.com/office/officeart/2005/8/layout/vList2"/>
    <dgm:cxn modelId="{AF105B14-BA5C-F946-BCB1-D17430548C75}" type="presParOf" srcId="{97813BAA-313E-114A-86A5-28AF7DE0D07B}" destId="{7B92A2CD-B7F5-244D-AA30-9B2A220BC36E}" srcOrd="3" destOrd="0" presId="urn:microsoft.com/office/officeart/2005/8/layout/vList2"/>
    <dgm:cxn modelId="{502F7ACD-B23E-DA46-96BE-9E72C9BE3A8B}" type="presParOf" srcId="{97813BAA-313E-114A-86A5-28AF7DE0D07B}" destId="{47E91CE2-4D7F-6C48-91BF-BF49DDB5AA01}" srcOrd="4" destOrd="0" presId="urn:microsoft.com/office/officeart/2005/8/layout/vList2"/>
    <dgm:cxn modelId="{116C7AED-BCF4-AD44-9728-D39905475A4A}" type="presParOf" srcId="{97813BAA-313E-114A-86A5-28AF7DE0D07B}" destId="{E5A1B888-3BB8-D84F-BD43-CB74E0FEAC08}" srcOrd="5" destOrd="0" presId="urn:microsoft.com/office/officeart/2005/8/layout/vList2"/>
    <dgm:cxn modelId="{85C4C808-A3A4-0241-808D-9E3BD7F8B66F}" type="presParOf" srcId="{97813BAA-313E-114A-86A5-28AF7DE0D07B}" destId="{51027928-2D6C-A04B-AA0B-829CFC764412}" srcOrd="6" destOrd="0" presId="urn:microsoft.com/office/officeart/2005/8/layout/vList2"/>
    <dgm:cxn modelId="{029C1FAB-870B-D14E-A115-C5226497F1D8}" type="presParOf" srcId="{97813BAA-313E-114A-86A5-28AF7DE0D07B}" destId="{8D705351-3DF8-5147-95DF-C7C97A75DEF1}" srcOrd="7" destOrd="0" presId="urn:microsoft.com/office/officeart/2005/8/layout/vList2"/>
    <dgm:cxn modelId="{7AA88DD8-C95A-BB45-A22B-1DB2CA1833A6}" type="presParOf" srcId="{97813BAA-313E-114A-86A5-28AF7DE0D07B}" destId="{A740E2AF-9F09-D74B-831A-9E5DC583EBB0}"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830B1E-EAD8-40D7-84BE-E67446E572E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DB5BCF4-3301-4352-9612-1CBEAC76BF6D}">
      <dgm:prSet/>
      <dgm:spPr/>
      <dgm:t>
        <a:bodyPr/>
        <a:lstStyle/>
        <a:p>
          <a:pPr algn="ctr"/>
          <a:r>
            <a:rPr lang="en-US" dirty="0"/>
            <a:t>Control Sources of Exposure</a:t>
          </a:r>
        </a:p>
      </dgm:t>
    </dgm:pt>
    <dgm:pt modelId="{C633028D-78EA-478C-ACB8-0E07A0C66C22}" type="parTrans" cxnId="{E2C45C44-9EAC-4A35-9088-6D746F273BD6}">
      <dgm:prSet/>
      <dgm:spPr/>
      <dgm:t>
        <a:bodyPr/>
        <a:lstStyle/>
        <a:p>
          <a:endParaRPr lang="en-US"/>
        </a:p>
      </dgm:t>
    </dgm:pt>
    <dgm:pt modelId="{0B98A26A-15B2-4447-9AD0-C59ECBF3A1FE}" type="sibTrans" cxnId="{E2C45C44-9EAC-4A35-9088-6D746F273BD6}">
      <dgm:prSet/>
      <dgm:spPr/>
      <dgm:t>
        <a:bodyPr/>
        <a:lstStyle/>
        <a:p>
          <a:endParaRPr lang="en-US"/>
        </a:p>
      </dgm:t>
    </dgm:pt>
    <dgm:pt modelId="{D0E27359-ACF7-4678-9B14-A023B7F13A79}">
      <dgm:prSet/>
      <dgm:spPr/>
      <dgm:t>
        <a:bodyPr/>
        <a:lstStyle/>
        <a:p>
          <a:pPr algn="l">
            <a:buFont typeface="Arial" panose="020B0604020202020204" pitchFamily="34" charset="0"/>
            <a:buChar char="•"/>
          </a:pPr>
          <a:r>
            <a:rPr lang="en-US" dirty="0"/>
            <a:t>appropriate treatment provided to all STD-positive cases</a:t>
          </a:r>
        </a:p>
      </dgm:t>
    </dgm:pt>
    <dgm:pt modelId="{CDC90F7E-D4D1-41BA-86C3-9434509FFD46}" type="parTrans" cxnId="{788B3C50-2AEE-4F91-9435-7B1647D11E16}">
      <dgm:prSet/>
      <dgm:spPr/>
      <dgm:t>
        <a:bodyPr/>
        <a:lstStyle/>
        <a:p>
          <a:endParaRPr lang="en-US"/>
        </a:p>
      </dgm:t>
    </dgm:pt>
    <dgm:pt modelId="{E72CC3BF-5B26-4C10-8D8C-0D1251335B6D}" type="sibTrans" cxnId="{788B3C50-2AEE-4F91-9435-7B1647D11E16}">
      <dgm:prSet/>
      <dgm:spPr/>
      <dgm:t>
        <a:bodyPr/>
        <a:lstStyle/>
        <a:p>
          <a:endParaRPr lang="en-US"/>
        </a:p>
      </dgm:t>
    </dgm:pt>
    <dgm:pt modelId="{8EF68F0A-9D85-4210-8342-7974517EC94A}">
      <dgm:prSet/>
      <dgm:spPr/>
      <dgm:t>
        <a:bodyPr/>
        <a:lstStyle/>
        <a:p>
          <a:r>
            <a:rPr lang="en-US" dirty="0"/>
            <a:t>Prevent the Spread of STDS</a:t>
          </a:r>
        </a:p>
      </dgm:t>
    </dgm:pt>
    <dgm:pt modelId="{C18D5BCD-7C90-4C48-AE0D-1E4DBED7A20B}" type="parTrans" cxnId="{839033E3-BD25-4BA0-BE30-8E8608D9F8FB}">
      <dgm:prSet/>
      <dgm:spPr/>
      <dgm:t>
        <a:bodyPr/>
        <a:lstStyle/>
        <a:p>
          <a:endParaRPr lang="en-US"/>
        </a:p>
      </dgm:t>
    </dgm:pt>
    <dgm:pt modelId="{389B2089-F56D-4288-B9EE-53B970A7777C}" type="sibTrans" cxnId="{839033E3-BD25-4BA0-BE30-8E8608D9F8FB}">
      <dgm:prSet/>
      <dgm:spPr/>
      <dgm:t>
        <a:bodyPr/>
        <a:lstStyle/>
        <a:p>
          <a:endParaRPr lang="en-US"/>
        </a:p>
      </dgm:t>
    </dgm:pt>
    <dgm:pt modelId="{EB7C1741-C24F-4B48-AAC1-DCC58082C2E9}">
      <dgm:prSet/>
      <dgm:spPr/>
      <dgm:t>
        <a:bodyPr/>
        <a:lstStyle/>
        <a:p>
          <a:r>
            <a:rPr lang="en-US" dirty="0"/>
            <a:t>Assist IDPH Surveillance &amp; Epidemiological Monitoring </a:t>
          </a:r>
        </a:p>
      </dgm:t>
    </dgm:pt>
    <dgm:pt modelId="{A12BE06F-B66A-40B1-A9D2-35AE0C76755A}" type="parTrans" cxnId="{0BAFB5B1-F3D2-4C68-BA92-84F6CDBF7FED}">
      <dgm:prSet/>
      <dgm:spPr/>
      <dgm:t>
        <a:bodyPr/>
        <a:lstStyle/>
        <a:p>
          <a:endParaRPr lang="en-US"/>
        </a:p>
      </dgm:t>
    </dgm:pt>
    <dgm:pt modelId="{152DEDFF-DA36-4691-8336-B8FF5564DB6D}" type="sibTrans" cxnId="{0BAFB5B1-F3D2-4C68-BA92-84F6CDBF7FED}">
      <dgm:prSet/>
      <dgm:spPr/>
      <dgm:t>
        <a:bodyPr/>
        <a:lstStyle/>
        <a:p>
          <a:endParaRPr lang="en-US"/>
        </a:p>
      </dgm:t>
    </dgm:pt>
    <dgm:pt modelId="{797D7566-6B97-4CCB-BCA1-81C5E256F00A}">
      <dgm:prSet/>
      <dgm:spPr/>
      <dgm:t>
        <a:bodyPr/>
        <a:lstStyle/>
        <a:p>
          <a:r>
            <a:rPr lang="en-US" dirty="0"/>
            <a:t>Complete disposition requirements &amp; send closed investigations to IDPH</a:t>
          </a:r>
        </a:p>
      </dgm:t>
    </dgm:pt>
    <dgm:pt modelId="{CA4B9082-E81E-4FE9-9C04-6B60751FAFBC}" type="parTrans" cxnId="{6B6303FB-70A7-4AB2-B29F-C6E189390D0D}">
      <dgm:prSet/>
      <dgm:spPr/>
      <dgm:t>
        <a:bodyPr/>
        <a:lstStyle/>
        <a:p>
          <a:endParaRPr lang="en-US"/>
        </a:p>
      </dgm:t>
    </dgm:pt>
    <dgm:pt modelId="{A2FB373D-FE6A-47C8-981F-DAA48EF98B6F}" type="sibTrans" cxnId="{6B6303FB-70A7-4AB2-B29F-C6E189390D0D}">
      <dgm:prSet/>
      <dgm:spPr/>
      <dgm:t>
        <a:bodyPr/>
        <a:lstStyle/>
        <a:p>
          <a:endParaRPr lang="en-US"/>
        </a:p>
      </dgm:t>
    </dgm:pt>
    <dgm:pt modelId="{8EBFD8CC-F4AF-3D4C-B869-398101A81ECE}">
      <dgm:prSet custT="1"/>
      <dgm:spPr/>
      <dgm:t>
        <a:bodyPr/>
        <a:lstStyle/>
        <a:p>
          <a:r>
            <a:rPr lang="en-US" sz="2000" dirty="0"/>
            <a:t>case analysis</a:t>
          </a:r>
        </a:p>
      </dgm:t>
    </dgm:pt>
    <dgm:pt modelId="{13E08C01-A759-5549-BF3A-1421A5EC9900}" type="parTrans" cxnId="{DAA1501C-520B-3C42-A79D-9A71287E91A3}">
      <dgm:prSet/>
      <dgm:spPr/>
      <dgm:t>
        <a:bodyPr/>
        <a:lstStyle/>
        <a:p>
          <a:endParaRPr lang="en-US"/>
        </a:p>
      </dgm:t>
    </dgm:pt>
    <dgm:pt modelId="{184EB50D-4921-D44F-99AC-7B7F49530937}" type="sibTrans" cxnId="{DAA1501C-520B-3C42-A79D-9A71287E91A3}">
      <dgm:prSet/>
      <dgm:spPr/>
      <dgm:t>
        <a:bodyPr/>
        <a:lstStyle/>
        <a:p>
          <a:endParaRPr lang="en-US"/>
        </a:p>
      </dgm:t>
    </dgm:pt>
    <dgm:pt modelId="{D8BC70F3-C6DB-7848-B27B-B4D09CA80EB8}">
      <dgm:prSet custT="1"/>
      <dgm:spPr/>
      <dgm:t>
        <a:bodyPr/>
        <a:lstStyle/>
        <a:p>
          <a:r>
            <a:rPr lang="en-US" sz="2000" dirty="0"/>
            <a:t>contact tracing &amp; partner services</a:t>
          </a:r>
        </a:p>
      </dgm:t>
    </dgm:pt>
    <dgm:pt modelId="{1188BC8F-BBDB-4246-81FB-C02A9BE9D740}" type="parTrans" cxnId="{3FDE98BE-3FD1-6249-9BFF-9FBD3244FF08}">
      <dgm:prSet/>
      <dgm:spPr/>
      <dgm:t>
        <a:bodyPr/>
        <a:lstStyle/>
        <a:p>
          <a:endParaRPr lang="en-US"/>
        </a:p>
      </dgm:t>
    </dgm:pt>
    <dgm:pt modelId="{C755E104-08F7-0C41-A011-EA92588D47A7}" type="sibTrans" cxnId="{3FDE98BE-3FD1-6249-9BFF-9FBD3244FF08}">
      <dgm:prSet/>
      <dgm:spPr/>
      <dgm:t>
        <a:bodyPr/>
        <a:lstStyle/>
        <a:p>
          <a:endParaRPr lang="en-US"/>
        </a:p>
      </dgm:t>
    </dgm:pt>
    <dgm:pt modelId="{FADD5DCD-BF5C-5749-9EB1-0BA6826955E0}">
      <dgm:prSet custT="1"/>
      <dgm:spPr/>
      <dgm:t>
        <a:bodyPr/>
        <a:lstStyle/>
        <a:p>
          <a:r>
            <a:rPr lang="en-US" sz="2000" dirty="0"/>
            <a:t>education &amp; counseling</a:t>
          </a:r>
        </a:p>
      </dgm:t>
    </dgm:pt>
    <dgm:pt modelId="{65ED714B-F67B-024F-8F04-0C7E125EA125}" type="parTrans" cxnId="{DE631F68-F308-184E-AE18-1DEF18173285}">
      <dgm:prSet/>
      <dgm:spPr/>
      <dgm:t>
        <a:bodyPr/>
        <a:lstStyle/>
        <a:p>
          <a:endParaRPr lang="en-US"/>
        </a:p>
      </dgm:t>
    </dgm:pt>
    <dgm:pt modelId="{213C19C1-FE02-F64C-8407-5D28A346F136}" type="sibTrans" cxnId="{DE631F68-F308-184E-AE18-1DEF18173285}">
      <dgm:prSet/>
      <dgm:spPr/>
      <dgm:t>
        <a:bodyPr/>
        <a:lstStyle/>
        <a:p>
          <a:endParaRPr lang="en-US"/>
        </a:p>
      </dgm:t>
    </dgm:pt>
    <dgm:pt modelId="{DE60492C-6A22-D146-ACE2-D6C111A4C945}">
      <dgm:prSet custT="1"/>
      <dgm:spPr/>
      <dgm:t>
        <a:bodyPr/>
        <a:lstStyle/>
        <a:p>
          <a:r>
            <a:rPr lang="en-US" sz="2000" dirty="0"/>
            <a:t>linkage to care  </a:t>
          </a:r>
        </a:p>
      </dgm:t>
    </dgm:pt>
    <dgm:pt modelId="{F50030AC-925C-4945-B5E2-6EC0885EEB5E}" type="parTrans" cxnId="{10865F4B-C47E-C345-89FC-3B7A28203596}">
      <dgm:prSet/>
      <dgm:spPr/>
      <dgm:t>
        <a:bodyPr/>
        <a:lstStyle/>
        <a:p>
          <a:endParaRPr lang="en-US"/>
        </a:p>
      </dgm:t>
    </dgm:pt>
    <dgm:pt modelId="{D1A80CF9-51CD-AB43-9104-4BF477045E59}" type="sibTrans" cxnId="{10865F4B-C47E-C345-89FC-3B7A28203596}">
      <dgm:prSet/>
      <dgm:spPr/>
      <dgm:t>
        <a:bodyPr/>
        <a:lstStyle/>
        <a:p>
          <a:endParaRPr lang="en-US"/>
        </a:p>
      </dgm:t>
    </dgm:pt>
    <dgm:pt modelId="{7AC845A7-F83D-DA4F-BAA4-BC67D0E7C481}" type="pres">
      <dgm:prSet presAssocID="{59830B1E-EAD8-40D7-84BE-E67446E572EE}" presName="Name0" presStyleCnt="0">
        <dgm:presLayoutVars>
          <dgm:dir/>
          <dgm:animLvl val="lvl"/>
          <dgm:resizeHandles val="exact"/>
        </dgm:presLayoutVars>
      </dgm:prSet>
      <dgm:spPr/>
    </dgm:pt>
    <dgm:pt modelId="{2D3885EC-4BDA-BE43-9431-9836B78E780D}" type="pres">
      <dgm:prSet presAssocID="{5DB5BCF4-3301-4352-9612-1CBEAC76BF6D}" presName="composite" presStyleCnt="0"/>
      <dgm:spPr/>
    </dgm:pt>
    <dgm:pt modelId="{0CD68B57-0F3D-9144-AA61-558723779A25}" type="pres">
      <dgm:prSet presAssocID="{5DB5BCF4-3301-4352-9612-1CBEAC76BF6D}" presName="parTx" presStyleLbl="alignNode1" presStyleIdx="0" presStyleCnt="3">
        <dgm:presLayoutVars>
          <dgm:chMax val="0"/>
          <dgm:chPref val="0"/>
          <dgm:bulletEnabled val="1"/>
        </dgm:presLayoutVars>
      </dgm:prSet>
      <dgm:spPr/>
    </dgm:pt>
    <dgm:pt modelId="{BE6A1460-05C4-9444-AA0A-2035F715CC41}" type="pres">
      <dgm:prSet presAssocID="{5DB5BCF4-3301-4352-9612-1CBEAC76BF6D}" presName="desTx" presStyleLbl="alignAccFollowNode1" presStyleIdx="0" presStyleCnt="3">
        <dgm:presLayoutVars>
          <dgm:bulletEnabled val="1"/>
        </dgm:presLayoutVars>
      </dgm:prSet>
      <dgm:spPr/>
    </dgm:pt>
    <dgm:pt modelId="{65C9E5BA-BFD8-E446-AAD1-3D5A8F33887A}" type="pres">
      <dgm:prSet presAssocID="{0B98A26A-15B2-4447-9AD0-C59ECBF3A1FE}" presName="space" presStyleCnt="0"/>
      <dgm:spPr/>
    </dgm:pt>
    <dgm:pt modelId="{313322E9-7263-374E-87E2-BDFD19302007}" type="pres">
      <dgm:prSet presAssocID="{8EF68F0A-9D85-4210-8342-7974517EC94A}" presName="composite" presStyleCnt="0"/>
      <dgm:spPr/>
    </dgm:pt>
    <dgm:pt modelId="{06AFF0FF-72FD-8348-B5B7-5DCCA71ACD0E}" type="pres">
      <dgm:prSet presAssocID="{8EF68F0A-9D85-4210-8342-7974517EC94A}" presName="parTx" presStyleLbl="alignNode1" presStyleIdx="1" presStyleCnt="3">
        <dgm:presLayoutVars>
          <dgm:chMax val="0"/>
          <dgm:chPref val="0"/>
          <dgm:bulletEnabled val="1"/>
        </dgm:presLayoutVars>
      </dgm:prSet>
      <dgm:spPr/>
    </dgm:pt>
    <dgm:pt modelId="{C4C4E1B7-D57B-304C-B98B-05B1C1BBAF37}" type="pres">
      <dgm:prSet presAssocID="{8EF68F0A-9D85-4210-8342-7974517EC94A}" presName="desTx" presStyleLbl="alignAccFollowNode1" presStyleIdx="1" presStyleCnt="3">
        <dgm:presLayoutVars>
          <dgm:bulletEnabled val="1"/>
        </dgm:presLayoutVars>
      </dgm:prSet>
      <dgm:spPr/>
    </dgm:pt>
    <dgm:pt modelId="{D17C5C1A-D41C-1343-B199-EEB3673B3BBA}" type="pres">
      <dgm:prSet presAssocID="{389B2089-F56D-4288-B9EE-53B970A7777C}" presName="space" presStyleCnt="0"/>
      <dgm:spPr/>
    </dgm:pt>
    <dgm:pt modelId="{95214345-7F83-0440-8252-BD1F6A38B6D3}" type="pres">
      <dgm:prSet presAssocID="{EB7C1741-C24F-4B48-AAC1-DCC58082C2E9}" presName="composite" presStyleCnt="0"/>
      <dgm:spPr/>
    </dgm:pt>
    <dgm:pt modelId="{9182316F-616D-E940-B3DB-160A1D0137DD}" type="pres">
      <dgm:prSet presAssocID="{EB7C1741-C24F-4B48-AAC1-DCC58082C2E9}" presName="parTx" presStyleLbl="alignNode1" presStyleIdx="2" presStyleCnt="3">
        <dgm:presLayoutVars>
          <dgm:chMax val="0"/>
          <dgm:chPref val="0"/>
          <dgm:bulletEnabled val="1"/>
        </dgm:presLayoutVars>
      </dgm:prSet>
      <dgm:spPr/>
    </dgm:pt>
    <dgm:pt modelId="{B37AD7F6-88DF-C44F-9C2B-111FABA9C163}" type="pres">
      <dgm:prSet presAssocID="{EB7C1741-C24F-4B48-AAC1-DCC58082C2E9}" presName="desTx" presStyleLbl="alignAccFollowNode1" presStyleIdx="2" presStyleCnt="3">
        <dgm:presLayoutVars>
          <dgm:bulletEnabled val="1"/>
        </dgm:presLayoutVars>
      </dgm:prSet>
      <dgm:spPr/>
    </dgm:pt>
  </dgm:ptLst>
  <dgm:cxnLst>
    <dgm:cxn modelId="{DAA1501C-520B-3C42-A79D-9A71287E91A3}" srcId="{8EF68F0A-9D85-4210-8342-7974517EC94A}" destId="{8EBFD8CC-F4AF-3D4C-B869-398101A81ECE}" srcOrd="0" destOrd="0" parTransId="{13E08C01-A759-5549-BF3A-1421A5EC9900}" sibTransId="{184EB50D-4921-D44F-99AC-7B7F49530937}"/>
    <dgm:cxn modelId="{C8A91331-4451-7C43-842A-107A3F73B331}" type="presOf" srcId="{8EBFD8CC-F4AF-3D4C-B869-398101A81ECE}" destId="{C4C4E1B7-D57B-304C-B98B-05B1C1BBAF37}" srcOrd="0" destOrd="0" presId="urn:microsoft.com/office/officeart/2005/8/layout/hList1"/>
    <dgm:cxn modelId="{304C6332-4063-6E49-B38E-AAB222CB005C}" type="presOf" srcId="{797D7566-6B97-4CCB-BCA1-81C5E256F00A}" destId="{B37AD7F6-88DF-C44F-9C2B-111FABA9C163}" srcOrd="0" destOrd="0" presId="urn:microsoft.com/office/officeart/2005/8/layout/hList1"/>
    <dgm:cxn modelId="{E03DC73F-CE96-4C4A-B06B-0E11215986FE}" type="presOf" srcId="{EB7C1741-C24F-4B48-AAC1-DCC58082C2E9}" destId="{9182316F-616D-E940-B3DB-160A1D0137DD}" srcOrd="0" destOrd="0" presId="urn:microsoft.com/office/officeart/2005/8/layout/hList1"/>
    <dgm:cxn modelId="{E2C45C44-9EAC-4A35-9088-6D746F273BD6}" srcId="{59830B1E-EAD8-40D7-84BE-E67446E572EE}" destId="{5DB5BCF4-3301-4352-9612-1CBEAC76BF6D}" srcOrd="0" destOrd="0" parTransId="{C633028D-78EA-478C-ACB8-0E07A0C66C22}" sibTransId="{0B98A26A-15B2-4447-9AD0-C59ECBF3A1FE}"/>
    <dgm:cxn modelId="{1716404B-BAD5-0941-8411-53C011FC4A12}" type="presOf" srcId="{59830B1E-EAD8-40D7-84BE-E67446E572EE}" destId="{7AC845A7-F83D-DA4F-BAA4-BC67D0E7C481}" srcOrd="0" destOrd="0" presId="urn:microsoft.com/office/officeart/2005/8/layout/hList1"/>
    <dgm:cxn modelId="{10865F4B-C47E-C345-89FC-3B7A28203596}" srcId="{8EF68F0A-9D85-4210-8342-7974517EC94A}" destId="{DE60492C-6A22-D146-ACE2-D6C111A4C945}" srcOrd="3" destOrd="0" parTransId="{F50030AC-925C-4945-B5E2-6EC0885EEB5E}" sibTransId="{D1A80CF9-51CD-AB43-9104-4BF477045E59}"/>
    <dgm:cxn modelId="{788B3C50-2AEE-4F91-9435-7B1647D11E16}" srcId="{5DB5BCF4-3301-4352-9612-1CBEAC76BF6D}" destId="{D0E27359-ACF7-4678-9B14-A023B7F13A79}" srcOrd="0" destOrd="0" parTransId="{CDC90F7E-D4D1-41BA-86C3-9434509FFD46}" sibTransId="{E72CC3BF-5B26-4C10-8D8C-0D1251335B6D}"/>
    <dgm:cxn modelId="{DE631F68-F308-184E-AE18-1DEF18173285}" srcId="{8EF68F0A-9D85-4210-8342-7974517EC94A}" destId="{FADD5DCD-BF5C-5749-9EB1-0BA6826955E0}" srcOrd="2" destOrd="0" parTransId="{65ED714B-F67B-024F-8F04-0C7E125EA125}" sibTransId="{213C19C1-FE02-F64C-8407-5D28A346F136}"/>
    <dgm:cxn modelId="{F2DA5886-4D48-A64A-973A-3CDFA335EA8D}" type="presOf" srcId="{8EF68F0A-9D85-4210-8342-7974517EC94A}" destId="{06AFF0FF-72FD-8348-B5B7-5DCCA71ACD0E}" srcOrd="0" destOrd="0" presId="urn:microsoft.com/office/officeart/2005/8/layout/hList1"/>
    <dgm:cxn modelId="{D8301F87-2C90-AC4F-95B8-C3299191F82E}" type="presOf" srcId="{FADD5DCD-BF5C-5749-9EB1-0BA6826955E0}" destId="{C4C4E1B7-D57B-304C-B98B-05B1C1BBAF37}" srcOrd="0" destOrd="2" presId="urn:microsoft.com/office/officeart/2005/8/layout/hList1"/>
    <dgm:cxn modelId="{A6BCFB9A-89D8-E145-AE2D-10AF9B49CE0F}" type="presOf" srcId="{5DB5BCF4-3301-4352-9612-1CBEAC76BF6D}" destId="{0CD68B57-0F3D-9144-AA61-558723779A25}" srcOrd="0" destOrd="0" presId="urn:microsoft.com/office/officeart/2005/8/layout/hList1"/>
    <dgm:cxn modelId="{0BAFB5B1-F3D2-4C68-BA92-84F6CDBF7FED}" srcId="{59830B1E-EAD8-40D7-84BE-E67446E572EE}" destId="{EB7C1741-C24F-4B48-AAC1-DCC58082C2E9}" srcOrd="2" destOrd="0" parTransId="{A12BE06F-B66A-40B1-A9D2-35AE0C76755A}" sibTransId="{152DEDFF-DA36-4691-8336-B8FF5564DB6D}"/>
    <dgm:cxn modelId="{DB4D6CB5-145C-1140-8F1F-66AAE329B974}" type="presOf" srcId="{D8BC70F3-C6DB-7848-B27B-B4D09CA80EB8}" destId="{C4C4E1B7-D57B-304C-B98B-05B1C1BBAF37}" srcOrd="0" destOrd="1" presId="urn:microsoft.com/office/officeart/2005/8/layout/hList1"/>
    <dgm:cxn modelId="{6B1D03BB-05D8-5948-84DC-183226D6E33A}" type="presOf" srcId="{D0E27359-ACF7-4678-9B14-A023B7F13A79}" destId="{BE6A1460-05C4-9444-AA0A-2035F715CC41}" srcOrd="0" destOrd="0" presId="urn:microsoft.com/office/officeart/2005/8/layout/hList1"/>
    <dgm:cxn modelId="{3FDE98BE-3FD1-6249-9BFF-9FBD3244FF08}" srcId="{8EF68F0A-9D85-4210-8342-7974517EC94A}" destId="{D8BC70F3-C6DB-7848-B27B-B4D09CA80EB8}" srcOrd="1" destOrd="0" parTransId="{1188BC8F-BBDB-4246-81FB-C02A9BE9D740}" sibTransId="{C755E104-08F7-0C41-A011-EA92588D47A7}"/>
    <dgm:cxn modelId="{839033E3-BD25-4BA0-BE30-8E8608D9F8FB}" srcId="{59830B1E-EAD8-40D7-84BE-E67446E572EE}" destId="{8EF68F0A-9D85-4210-8342-7974517EC94A}" srcOrd="1" destOrd="0" parTransId="{C18D5BCD-7C90-4C48-AE0D-1E4DBED7A20B}" sibTransId="{389B2089-F56D-4288-B9EE-53B970A7777C}"/>
    <dgm:cxn modelId="{38B600F6-D3E0-5144-A2F6-04371C896077}" type="presOf" srcId="{DE60492C-6A22-D146-ACE2-D6C111A4C945}" destId="{C4C4E1B7-D57B-304C-B98B-05B1C1BBAF37}" srcOrd="0" destOrd="3" presId="urn:microsoft.com/office/officeart/2005/8/layout/hList1"/>
    <dgm:cxn modelId="{6B6303FB-70A7-4AB2-B29F-C6E189390D0D}" srcId="{EB7C1741-C24F-4B48-AAC1-DCC58082C2E9}" destId="{797D7566-6B97-4CCB-BCA1-81C5E256F00A}" srcOrd="0" destOrd="0" parTransId="{CA4B9082-E81E-4FE9-9C04-6B60751FAFBC}" sibTransId="{A2FB373D-FE6A-47C8-981F-DAA48EF98B6F}"/>
    <dgm:cxn modelId="{8AB8A23C-BA9D-604C-95A7-ED3B8FE2C1DF}" type="presParOf" srcId="{7AC845A7-F83D-DA4F-BAA4-BC67D0E7C481}" destId="{2D3885EC-4BDA-BE43-9431-9836B78E780D}" srcOrd="0" destOrd="0" presId="urn:microsoft.com/office/officeart/2005/8/layout/hList1"/>
    <dgm:cxn modelId="{B90A2AE9-25B4-8B4E-B9CF-40E46E72A848}" type="presParOf" srcId="{2D3885EC-4BDA-BE43-9431-9836B78E780D}" destId="{0CD68B57-0F3D-9144-AA61-558723779A25}" srcOrd="0" destOrd="0" presId="urn:microsoft.com/office/officeart/2005/8/layout/hList1"/>
    <dgm:cxn modelId="{C3DA48FF-F971-0249-80EE-C09C94F90CD9}" type="presParOf" srcId="{2D3885EC-4BDA-BE43-9431-9836B78E780D}" destId="{BE6A1460-05C4-9444-AA0A-2035F715CC41}" srcOrd="1" destOrd="0" presId="urn:microsoft.com/office/officeart/2005/8/layout/hList1"/>
    <dgm:cxn modelId="{330829D1-95DA-8043-997E-D54F2FB50CB0}" type="presParOf" srcId="{7AC845A7-F83D-DA4F-BAA4-BC67D0E7C481}" destId="{65C9E5BA-BFD8-E446-AAD1-3D5A8F33887A}" srcOrd="1" destOrd="0" presId="urn:microsoft.com/office/officeart/2005/8/layout/hList1"/>
    <dgm:cxn modelId="{D77ABC9B-CE31-B640-8843-336DC85570AD}" type="presParOf" srcId="{7AC845A7-F83D-DA4F-BAA4-BC67D0E7C481}" destId="{313322E9-7263-374E-87E2-BDFD19302007}" srcOrd="2" destOrd="0" presId="urn:microsoft.com/office/officeart/2005/8/layout/hList1"/>
    <dgm:cxn modelId="{891903B0-7191-174F-9037-6FA2F07B4AA6}" type="presParOf" srcId="{313322E9-7263-374E-87E2-BDFD19302007}" destId="{06AFF0FF-72FD-8348-B5B7-5DCCA71ACD0E}" srcOrd="0" destOrd="0" presId="urn:microsoft.com/office/officeart/2005/8/layout/hList1"/>
    <dgm:cxn modelId="{970C7F1B-492B-0A44-93CF-92C149C3F588}" type="presParOf" srcId="{313322E9-7263-374E-87E2-BDFD19302007}" destId="{C4C4E1B7-D57B-304C-B98B-05B1C1BBAF37}" srcOrd="1" destOrd="0" presId="urn:microsoft.com/office/officeart/2005/8/layout/hList1"/>
    <dgm:cxn modelId="{0C2FA54B-440E-8E44-A76A-0E61EAE3E9E1}" type="presParOf" srcId="{7AC845A7-F83D-DA4F-BAA4-BC67D0E7C481}" destId="{D17C5C1A-D41C-1343-B199-EEB3673B3BBA}" srcOrd="3" destOrd="0" presId="urn:microsoft.com/office/officeart/2005/8/layout/hList1"/>
    <dgm:cxn modelId="{E2BBFD85-CA4C-A146-9F58-648F97AAD1CF}" type="presParOf" srcId="{7AC845A7-F83D-DA4F-BAA4-BC67D0E7C481}" destId="{95214345-7F83-0440-8252-BD1F6A38B6D3}" srcOrd="4" destOrd="0" presId="urn:microsoft.com/office/officeart/2005/8/layout/hList1"/>
    <dgm:cxn modelId="{9068AE52-B72F-5C46-91E8-A2044DF567ED}" type="presParOf" srcId="{95214345-7F83-0440-8252-BD1F6A38B6D3}" destId="{9182316F-616D-E940-B3DB-160A1D0137DD}" srcOrd="0" destOrd="0" presId="urn:microsoft.com/office/officeart/2005/8/layout/hList1"/>
    <dgm:cxn modelId="{E0BB591B-4622-EF41-8675-B84308C4727B}" type="presParOf" srcId="{95214345-7F83-0440-8252-BD1F6A38B6D3}" destId="{B37AD7F6-88DF-C44F-9C2B-111FABA9C163}"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4715F-7815-004B-88DB-529E442DDBA6}">
      <dsp:nvSpPr>
        <dsp:cNvPr id="0" name=""/>
        <dsp:cNvSpPr/>
      </dsp:nvSpPr>
      <dsp:spPr>
        <a:xfrm>
          <a:off x="0" y="992240"/>
          <a:ext cx="5257798" cy="647595"/>
        </a:xfrm>
        <a:prstGeom prst="roundRect">
          <a:avLst/>
        </a:prstGeom>
        <a:solidFill>
          <a:schemeClr val="accent1">
            <a:lumMod val="60000"/>
            <a:lumOff val="40000"/>
          </a:schemeClr>
        </a:solidFill>
        <a:ln w="12700" cap="flat" cmpd="sng" algn="ctr">
          <a:solidFill>
            <a:schemeClr val="accent1">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Chlamydia</a:t>
          </a:r>
        </a:p>
      </dsp:txBody>
      <dsp:txXfrm>
        <a:off x="31613" y="1023853"/>
        <a:ext cx="5194572" cy="584369"/>
      </dsp:txXfrm>
    </dsp:sp>
    <dsp:sp modelId="{DF4B7AAF-46A9-6940-9633-9D9EBBFBA9F6}">
      <dsp:nvSpPr>
        <dsp:cNvPr id="0" name=""/>
        <dsp:cNvSpPr/>
      </dsp:nvSpPr>
      <dsp:spPr>
        <a:xfrm>
          <a:off x="0" y="1694149"/>
          <a:ext cx="5257798"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Gonorrhea</a:t>
          </a:r>
        </a:p>
      </dsp:txBody>
      <dsp:txXfrm>
        <a:off x="31613" y="1725762"/>
        <a:ext cx="5194572" cy="584369"/>
      </dsp:txXfrm>
    </dsp:sp>
    <dsp:sp modelId="{47E91CE2-4D7F-6C48-91BF-BF49DDB5AA01}">
      <dsp:nvSpPr>
        <dsp:cNvPr id="0" name=""/>
        <dsp:cNvSpPr/>
      </dsp:nvSpPr>
      <dsp:spPr>
        <a:xfrm>
          <a:off x="0" y="2442950"/>
          <a:ext cx="5257798"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Syphilis</a:t>
          </a:r>
        </a:p>
      </dsp:txBody>
      <dsp:txXfrm>
        <a:off x="31613" y="2474563"/>
        <a:ext cx="5194572" cy="584369"/>
      </dsp:txXfrm>
    </dsp:sp>
    <dsp:sp modelId="{51027928-2D6C-A04B-AA0B-829CFC764412}">
      <dsp:nvSpPr>
        <dsp:cNvPr id="0" name=""/>
        <dsp:cNvSpPr/>
      </dsp:nvSpPr>
      <dsp:spPr>
        <a:xfrm>
          <a:off x="0" y="3168305"/>
          <a:ext cx="5257798"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Chancroid</a:t>
          </a:r>
        </a:p>
      </dsp:txBody>
      <dsp:txXfrm>
        <a:off x="31613" y="3199918"/>
        <a:ext cx="5194572" cy="584369"/>
      </dsp:txXfrm>
    </dsp:sp>
    <dsp:sp modelId="{A740E2AF-9F09-D74B-831A-9E5DC583EBB0}">
      <dsp:nvSpPr>
        <dsp:cNvPr id="0" name=""/>
        <dsp:cNvSpPr/>
      </dsp:nvSpPr>
      <dsp:spPr>
        <a:xfrm>
          <a:off x="0" y="3893660"/>
          <a:ext cx="5257798" cy="647595"/>
        </a:xfrm>
        <a:prstGeom prst="roundRect">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Lymphogranuloma Venereum (LGV)</a:t>
          </a:r>
        </a:p>
      </dsp:txBody>
      <dsp:txXfrm>
        <a:off x="31613" y="3925273"/>
        <a:ext cx="5194572"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68B57-0F3D-9144-AA61-558723779A25}">
      <dsp:nvSpPr>
        <dsp:cNvPr id="0" name=""/>
        <dsp:cNvSpPr/>
      </dsp:nvSpPr>
      <dsp:spPr>
        <a:xfrm>
          <a:off x="3144" y="378411"/>
          <a:ext cx="3065977" cy="11065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Control Sources of Exposure</a:t>
          </a:r>
        </a:p>
      </dsp:txBody>
      <dsp:txXfrm>
        <a:off x="3144" y="378411"/>
        <a:ext cx="3065977" cy="1106559"/>
      </dsp:txXfrm>
    </dsp:sp>
    <dsp:sp modelId="{BE6A1460-05C4-9444-AA0A-2035F715CC41}">
      <dsp:nvSpPr>
        <dsp:cNvPr id="0" name=""/>
        <dsp:cNvSpPr/>
      </dsp:nvSpPr>
      <dsp:spPr>
        <a:xfrm>
          <a:off x="3144" y="1484971"/>
          <a:ext cx="3065977" cy="1818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Font typeface="Arial" panose="020B0604020202020204" pitchFamily="34" charset="0"/>
            <a:buChar char="•"/>
          </a:pPr>
          <a:r>
            <a:rPr lang="en-US" sz="2200" kern="1200" dirty="0"/>
            <a:t>appropriate treatment provided to all STD-positive cases</a:t>
          </a:r>
        </a:p>
      </dsp:txBody>
      <dsp:txXfrm>
        <a:off x="3144" y="1484971"/>
        <a:ext cx="3065977" cy="1818305"/>
      </dsp:txXfrm>
    </dsp:sp>
    <dsp:sp modelId="{06AFF0FF-72FD-8348-B5B7-5DCCA71ACD0E}">
      <dsp:nvSpPr>
        <dsp:cNvPr id="0" name=""/>
        <dsp:cNvSpPr/>
      </dsp:nvSpPr>
      <dsp:spPr>
        <a:xfrm>
          <a:off x="3498359" y="378411"/>
          <a:ext cx="3065977" cy="11065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Prevent the Spread of STDS</a:t>
          </a:r>
        </a:p>
      </dsp:txBody>
      <dsp:txXfrm>
        <a:off x="3498359" y="378411"/>
        <a:ext cx="3065977" cy="1106559"/>
      </dsp:txXfrm>
    </dsp:sp>
    <dsp:sp modelId="{C4C4E1B7-D57B-304C-B98B-05B1C1BBAF37}">
      <dsp:nvSpPr>
        <dsp:cNvPr id="0" name=""/>
        <dsp:cNvSpPr/>
      </dsp:nvSpPr>
      <dsp:spPr>
        <a:xfrm>
          <a:off x="3498359" y="1484971"/>
          <a:ext cx="3065977" cy="1818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case analysis</a:t>
          </a:r>
        </a:p>
        <a:p>
          <a:pPr marL="228600" lvl="1" indent="-228600" algn="l" defTabSz="889000">
            <a:lnSpc>
              <a:spcPct val="90000"/>
            </a:lnSpc>
            <a:spcBef>
              <a:spcPct val="0"/>
            </a:spcBef>
            <a:spcAft>
              <a:spcPct val="15000"/>
            </a:spcAft>
            <a:buChar char="•"/>
          </a:pPr>
          <a:r>
            <a:rPr lang="en-US" sz="2000" kern="1200" dirty="0"/>
            <a:t>contact tracing &amp; partner services</a:t>
          </a:r>
        </a:p>
        <a:p>
          <a:pPr marL="228600" lvl="1" indent="-228600" algn="l" defTabSz="889000">
            <a:lnSpc>
              <a:spcPct val="90000"/>
            </a:lnSpc>
            <a:spcBef>
              <a:spcPct val="0"/>
            </a:spcBef>
            <a:spcAft>
              <a:spcPct val="15000"/>
            </a:spcAft>
            <a:buChar char="•"/>
          </a:pPr>
          <a:r>
            <a:rPr lang="en-US" sz="2000" kern="1200" dirty="0"/>
            <a:t>education &amp; counseling</a:t>
          </a:r>
        </a:p>
        <a:p>
          <a:pPr marL="228600" lvl="1" indent="-228600" algn="l" defTabSz="889000">
            <a:lnSpc>
              <a:spcPct val="90000"/>
            </a:lnSpc>
            <a:spcBef>
              <a:spcPct val="0"/>
            </a:spcBef>
            <a:spcAft>
              <a:spcPct val="15000"/>
            </a:spcAft>
            <a:buChar char="•"/>
          </a:pPr>
          <a:r>
            <a:rPr lang="en-US" sz="2000" kern="1200" dirty="0"/>
            <a:t>linkage to care  </a:t>
          </a:r>
        </a:p>
      </dsp:txBody>
      <dsp:txXfrm>
        <a:off x="3498359" y="1484971"/>
        <a:ext cx="3065977" cy="1818305"/>
      </dsp:txXfrm>
    </dsp:sp>
    <dsp:sp modelId="{9182316F-616D-E940-B3DB-160A1D0137DD}">
      <dsp:nvSpPr>
        <dsp:cNvPr id="0" name=""/>
        <dsp:cNvSpPr/>
      </dsp:nvSpPr>
      <dsp:spPr>
        <a:xfrm>
          <a:off x="6993574" y="378411"/>
          <a:ext cx="3065977" cy="1106559"/>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Assist IDPH Surveillance &amp; Epidemiological Monitoring </a:t>
          </a:r>
        </a:p>
      </dsp:txBody>
      <dsp:txXfrm>
        <a:off x="6993574" y="378411"/>
        <a:ext cx="3065977" cy="1106559"/>
      </dsp:txXfrm>
    </dsp:sp>
    <dsp:sp modelId="{B37AD7F6-88DF-C44F-9C2B-111FABA9C163}">
      <dsp:nvSpPr>
        <dsp:cNvPr id="0" name=""/>
        <dsp:cNvSpPr/>
      </dsp:nvSpPr>
      <dsp:spPr>
        <a:xfrm>
          <a:off x="6993574" y="1484971"/>
          <a:ext cx="3065977" cy="181830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kern="1200" dirty="0"/>
            <a:t>Complete disposition requirements &amp; send closed investigations to IDPH</a:t>
          </a:r>
        </a:p>
      </dsp:txBody>
      <dsp:txXfrm>
        <a:off x="6993574" y="1484971"/>
        <a:ext cx="3065977" cy="181830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F0480-FE9C-A24F-A2A0-F8A0B7A91D18}" type="datetimeFigureOut">
              <a:rPr lang="en-US" smtClean="0"/>
              <a:t>5/6/22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2AC1D7-C5BB-954C-B455-6181FBF1CF03}" type="slidenum">
              <a:rPr lang="en-US" smtClean="0"/>
              <a:t>‹#›</a:t>
            </a:fld>
            <a:endParaRPr lang="en-US" dirty="0"/>
          </a:p>
        </p:txBody>
      </p:sp>
    </p:spTree>
    <p:extLst>
      <p:ext uri="{BB962C8B-B14F-4D97-AF65-F5344CB8AC3E}">
        <p14:creationId xmlns:p14="http://schemas.microsoft.com/office/powerpoint/2010/main" val="602745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Hello, and welcome to the </a:t>
            </a:r>
            <a:r>
              <a:rPr lang="en-US" sz="1200" b="1" dirty="0">
                <a:solidFill>
                  <a:schemeClr val="accent1">
                    <a:lumMod val="75000"/>
                  </a:schemeClr>
                </a:solidFill>
              </a:rPr>
              <a:t>STD Reporting Webinar for Providers. </a:t>
            </a:r>
            <a:r>
              <a:rPr lang="en-US" dirty="0"/>
              <a:t>My name is Monica, and I am a STD Surveillance Specialist interning with the Kane County Health Department. This webinar addresses fundamentals of provider STD reporting, and specifically, </a:t>
            </a:r>
            <a:r>
              <a:rPr lang="en-US" sz="1200" dirty="0"/>
              <a:t>Illinois’ National Electronic Disease Surveillance System as the recommended method of reporting STD cases and treatment. This webinar also </a:t>
            </a:r>
            <a:r>
              <a:rPr lang="en-US" dirty="0"/>
              <a:t>assists providers in gaining access to the I-NEDSS STD reporting database.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Accessible links are available throughout this webinar as content is discussed, as well as at the end of the presentation. </a:t>
            </a:r>
          </a:p>
        </p:txBody>
      </p:sp>
      <p:sp>
        <p:nvSpPr>
          <p:cNvPr id="4" name="Slide Number Placeholder 3"/>
          <p:cNvSpPr>
            <a:spLocks noGrp="1"/>
          </p:cNvSpPr>
          <p:nvPr>
            <p:ph type="sldNum" sz="quarter" idx="5"/>
          </p:nvPr>
        </p:nvSpPr>
        <p:spPr/>
        <p:txBody>
          <a:bodyPr/>
          <a:lstStyle/>
          <a:p>
            <a:fld id="{FE2AC1D7-C5BB-954C-B455-6181FBF1CF03}" type="slidenum">
              <a:rPr lang="en-US" smtClean="0"/>
              <a:t>1</a:t>
            </a:fld>
            <a:endParaRPr lang="en-US" dirty="0"/>
          </a:p>
        </p:txBody>
      </p:sp>
    </p:spTree>
    <p:extLst>
      <p:ext uri="{BB962C8B-B14F-4D97-AF65-F5344CB8AC3E}">
        <p14:creationId xmlns:p14="http://schemas.microsoft.com/office/powerpoint/2010/main" val="3207710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kern="1200" dirty="0">
                <a:solidFill>
                  <a:schemeClr val="tx1"/>
                </a:solidFill>
                <a:effectLst/>
                <a:latin typeface="+mn-lt"/>
                <a:ea typeface="+mn-ea"/>
                <a:cs typeface="+mn-cs"/>
              </a:rPr>
              <a:t>These are the current treatment codes to be used for the treatment of positive STD cases that replace those of 2018. A copy of the updated treatment codes can be access by clicking the link on the bottom of your screen. </a:t>
            </a:r>
          </a:p>
          <a:p>
            <a:pPr algn="l"/>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2AC1D7-C5BB-954C-B455-6181FBF1CF03}" type="slidenum">
              <a:rPr lang="en-US" smtClean="0"/>
              <a:t>10</a:t>
            </a:fld>
            <a:endParaRPr lang="en-US"/>
          </a:p>
        </p:txBody>
      </p:sp>
    </p:spTree>
    <p:extLst>
      <p:ext uri="{BB962C8B-B14F-4D97-AF65-F5344CB8AC3E}">
        <p14:creationId xmlns:p14="http://schemas.microsoft.com/office/powerpoint/2010/main" val="365858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Expedited Partner Therapy, or EPT, is the clinical practice of treating the sex partners of patients diagnosed with chlamydia or gonorrhea, by providing prescriptions or medications to the patient to take to his/her partner without the health care provider first examining the partner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EPT is considered the </a:t>
            </a:r>
            <a:r>
              <a:rPr lang="en-US" sz="1200" dirty="0"/>
              <a:t>standard of care and is endorsed by CDC. EPT is proven to reduce re-infection rates and possible health complications,</a:t>
            </a:r>
          </a:p>
          <a:p>
            <a:pPr marL="171450" indent="-171450">
              <a:buFont typeface="Arial" panose="020B0604020202020204" pitchFamily="34" charset="0"/>
              <a:buChar char="•"/>
            </a:pPr>
            <a:r>
              <a:rPr lang="en-US" sz="1200" dirty="0"/>
              <a:t>is useful for facilitating partner treatment, </a:t>
            </a:r>
          </a:p>
          <a:p>
            <a:pPr marL="171450" indent="-171450">
              <a:buFont typeface="Arial" panose="020B0604020202020204" pitchFamily="34" charset="0"/>
              <a:buChar char="•"/>
            </a:pPr>
            <a:r>
              <a:rPr lang="en-US" sz="1200" dirty="0"/>
              <a:t>and an effective tool to combat the rising STD rates.</a:t>
            </a:r>
            <a:endParaRPr lang="en-US" sz="1200" i="1" dirty="0"/>
          </a:p>
          <a:p>
            <a:endParaRPr lang="en-US" sz="1200" dirty="0"/>
          </a:p>
        </p:txBody>
      </p:sp>
      <p:sp>
        <p:nvSpPr>
          <p:cNvPr id="4" name="Slide Number Placeholder 3"/>
          <p:cNvSpPr>
            <a:spLocks noGrp="1"/>
          </p:cNvSpPr>
          <p:nvPr>
            <p:ph type="sldNum" sz="quarter" idx="5"/>
          </p:nvPr>
        </p:nvSpPr>
        <p:spPr/>
        <p:txBody>
          <a:bodyPr/>
          <a:lstStyle/>
          <a:p>
            <a:fld id="{FE2AC1D7-C5BB-954C-B455-6181FBF1CF03}" type="slidenum">
              <a:rPr lang="en-US" smtClean="0"/>
              <a:t>11</a:t>
            </a:fld>
            <a:endParaRPr lang="en-US"/>
          </a:p>
        </p:txBody>
      </p:sp>
    </p:spTree>
    <p:extLst>
      <p:ext uri="{BB962C8B-B14F-4D97-AF65-F5344CB8AC3E}">
        <p14:creationId xmlns:p14="http://schemas.microsoft.com/office/powerpoint/2010/main" val="2728663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Complete and accurate treatment information is required for disposition. Required information includes</a:t>
            </a:r>
          </a:p>
          <a:p>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Treatment date(s),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Medical prescription code(s),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Facility where the patient was treated,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Whether expedited partner therapy was given,</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if provider attempts to notify the patient of their positive test were unsuccessful.</a:t>
            </a:r>
          </a:p>
          <a:p>
            <a:pPr marL="0" indent="0">
              <a:buFont typeface="Arial" panose="020B0604020202020204" pitchFamily="34" charset="0"/>
              <a:buNone/>
            </a:pPr>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It is also important to obtain complete and accurate patient information, including,</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First and last name,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Residential address,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Date of birth,</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Phone number,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Race &amp; Ethnicity,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Sex at birth &amp; Current gender,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Sex of sex partner(s),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for female patients, whether they are pregnant, and if so, their estimated due date.</a:t>
            </a:r>
            <a:endParaRPr lang="en-US" dirty="0"/>
          </a:p>
        </p:txBody>
      </p:sp>
      <p:sp>
        <p:nvSpPr>
          <p:cNvPr id="4" name="Slide Number Placeholder 3"/>
          <p:cNvSpPr>
            <a:spLocks noGrp="1"/>
          </p:cNvSpPr>
          <p:nvPr>
            <p:ph type="sldNum" sz="quarter" idx="5"/>
          </p:nvPr>
        </p:nvSpPr>
        <p:spPr/>
        <p:txBody>
          <a:bodyPr/>
          <a:lstStyle/>
          <a:p>
            <a:fld id="{FE2AC1D7-C5BB-954C-B455-6181FBF1CF03}" type="slidenum">
              <a:rPr lang="en-US" smtClean="0"/>
              <a:t>12</a:t>
            </a:fld>
            <a:endParaRPr lang="en-US"/>
          </a:p>
        </p:txBody>
      </p:sp>
    </p:spTree>
    <p:extLst>
      <p:ext uri="{BB962C8B-B14F-4D97-AF65-F5344CB8AC3E}">
        <p14:creationId xmlns:p14="http://schemas.microsoft.com/office/powerpoint/2010/main" val="1175804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 are two methods available to providers for reporting results and treatment of positive Chlamydia and Gonorrhea cases. Either by filling out the morbidity form, or directly into </a:t>
            </a:r>
            <a:r>
              <a:rPr lang="en-US" sz="1200" dirty="0"/>
              <a:t>I-NEDSS.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2AC1D7-C5BB-954C-B455-6181FBF1CF03}" type="slidenum">
              <a:rPr lang="en-US" smtClean="0"/>
              <a:t>13</a:t>
            </a:fld>
            <a:endParaRPr lang="en-US"/>
          </a:p>
        </p:txBody>
      </p:sp>
    </p:spTree>
    <p:extLst>
      <p:ext uri="{BB962C8B-B14F-4D97-AF65-F5344CB8AC3E}">
        <p14:creationId xmlns:p14="http://schemas.microsoft.com/office/powerpoint/2010/main" val="2534459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Reporting results and treatment for all positive STD cases, is required of all </a:t>
            </a:r>
            <a:r>
              <a:rPr lang="en-US" dirty="0"/>
              <a:t>physicians, labs and blood banks, </a:t>
            </a:r>
            <a:r>
              <a:rPr lang="en-US" sz="1200" kern="1200" dirty="0">
                <a:solidFill>
                  <a:schemeClr val="tx1"/>
                </a:solidFill>
                <a:effectLst/>
                <a:latin typeface="+mn-lt"/>
                <a:ea typeface="+mn-ea"/>
                <a:cs typeface="+mn-cs"/>
              </a:rPr>
              <a:t>under t</a:t>
            </a:r>
            <a:r>
              <a:rPr lang="en-US" dirty="0"/>
              <a:t>he Illinois Control of Sexually Transmitted Diseases Administrative Code 693.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Providers who do not report through I-NEDSS, must manually fill out this morbidity report form and fax the report to their local health department. Providers who use I-NEDSS, do not need to manually fill out or fax this morbidity form. Rather, they report positive STD results and treatment directly to their local health department through I-NEDSS. </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2AC1D7-C5BB-954C-B455-6181FBF1CF03}" type="slidenum">
              <a:rPr lang="en-US" smtClean="0"/>
              <a:t>14</a:t>
            </a:fld>
            <a:endParaRPr lang="en-US"/>
          </a:p>
        </p:txBody>
      </p:sp>
    </p:spTree>
    <p:extLst>
      <p:ext uri="{BB962C8B-B14F-4D97-AF65-F5344CB8AC3E}">
        <p14:creationId xmlns:p14="http://schemas.microsoft.com/office/powerpoint/2010/main" val="1661241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information you report as the provider, is the same, regardless of reporting method. However, reporting through I-NEDSS replaces forms and faxing, by enabling providers to report positive </a:t>
            </a:r>
            <a:r>
              <a:rPr lang="en-US" sz="1200" kern="1200" dirty="0">
                <a:solidFill>
                  <a:schemeClr val="tx1"/>
                </a:solidFill>
                <a:effectLst/>
                <a:latin typeface="+mn-lt"/>
                <a:ea typeface="+mn-ea"/>
                <a:cs typeface="+mn-cs"/>
              </a:rPr>
              <a:t>results and treatment directly </a:t>
            </a:r>
            <a:r>
              <a:rPr lang="en-US" sz="1200" dirty="0"/>
              <a:t>into the disease surveillance system.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a report is entered, it is immediately routed to the appropriate local health department for additional follow-up. Once all required information is obtained for a case, the appropriate local health department closes and sends the investigation to IDPH, who then sends information about national notifiable diseases to the CDC. </a:t>
            </a:r>
            <a:endParaRPr lang="en-US" sz="1200" dirty="0"/>
          </a:p>
          <a:p>
            <a:endParaRPr lang="en-US" dirty="0"/>
          </a:p>
        </p:txBody>
      </p:sp>
      <p:sp>
        <p:nvSpPr>
          <p:cNvPr id="4" name="Slide Number Placeholder 3"/>
          <p:cNvSpPr>
            <a:spLocks noGrp="1"/>
          </p:cNvSpPr>
          <p:nvPr>
            <p:ph type="sldNum" sz="quarter" idx="5"/>
          </p:nvPr>
        </p:nvSpPr>
        <p:spPr/>
        <p:txBody>
          <a:bodyPr/>
          <a:lstStyle/>
          <a:p>
            <a:fld id="{FE2AC1D7-C5BB-954C-B455-6181FBF1CF03}" type="slidenum">
              <a:rPr lang="en-US" smtClean="0"/>
              <a:t>15</a:t>
            </a:fld>
            <a:endParaRPr lang="en-US"/>
          </a:p>
        </p:txBody>
      </p:sp>
    </p:spTree>
    <p:extLst>
      <p:ext uri="{BB962C8B-B14F-4D97-AF65-F5344CB8AC3E}">
        <p14:creationId xmlns:p14="http://schemas.microsoft.com/office/powerpoint/2010/main" val="107172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Illinois’ National Electronic Disease Surveillance System, or I-NEDSS, is a secure, Web-based application available to health care providers and other reporters, for input of demographics, and medical and exposure information on patients diagnosed with reportable conditions.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2AC1D7-C5BB-954C-B455-6181FBF1CF03}" type="slidenum">
              <a:rPr lang="en-US" smtClean="0"/>
              <a:t>16</a:t>
            </a:fld>
            <a:endParaRPr lang="en-US"/>
          </a:p>
        </p:txBody>
      </p:sp>
    </p:spTree>
    <p:extLst>
      <p:ext uri="{BB962C8B-B14F-4D97-AF65-F5344CB8AC3E}">
        <p14:creationId xmlns:p14="http://schemas.microsoft.com/office/powerpoint/2010/main" val="1837106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reporting process has been optimized for both providers and local health departments through I-NEDSS, which replaces forms and faxing, and allows sensitive information to be shared safely and efficiently between providers and local health departments, as well as with IDPH and the CDC.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remainder of the webinar will help interested providers gain access into I-NEDSS.</a:t>
            </a:r>
          </a:p>
          <a:p>
            <a:endParaRPr lang="en-US" dirty="0"/>
          </a:p>
        </p:txBody>
      </p:sp>
      <p:sp>
        <p:nvSpPr>
          <p:cNvPr id="4" name="Slide Number Placeholder 3"/>
          <p:cNvSpPr>
            <a:spLocks noGrp="1"/>
          </p:cNvSpPr>
          <p:nvPr>
            <p:ph type="sldNum" sz="quarter" idx="5"/>
          </p:nvPr>
        </p:nvSpPr>
        <p:spPr/>
        <p:txBody>
          <a:bodyPr/>
          <a:lstStyle/>
          <a:p>
            <a:fld id="{FE2AC1D7-C5BB-954C-B455-6181FBF1CF03}" type="slidenum">
              <a:rPr lang="en-US" smtClean="0"/>
              <a:t>17</a:t>
            </a:fld>
            <a:endParaRPr lang="en-US"/>
          </a:p>
        </p:txBody>
      </p:sp>
    </p:spTree>
    <p:extLst>
      <p:ext uri="{BB962C8B-B14F-4D97-AF65-F5344CB8AC3E}">
        <p14:creationId xmlns:p14="http://schemas.microsoft.com/office/powerpoint/2010/main" val="67015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register for an I-NEDSS account, go to </a:t>
            </a:r>
            <a:r>
              <a:rPr lang="en-US" dirty="0" err="1"/>
              <a:t>www.idphnet.Illinois.gov</a:t>
            </a:r>
            <a:r>
              <a:rPr lang="en-US" dirty="0"/>
              <a:t>, or simply click on the IDPH web portal link, and click </a:t>
            </a:r>
            <a:r>
              <a:rPr lang="en-US" b="1" dirty="0"/>
              <a:t>Register for a Portal Account </a:t>
            </a:r>
            <a:r>
              <a:rPr lang="en-US" dirty="0"/>
              <a:t>under “I need to…”. </a:t>
            </a:r>
          </a:p>
        </p:txBody>
      </p:sp>
      <p:sp>
        <p:nvSpPr>
          <p:cNvPr id="4" name="Slide Number Placeholder 3"/>
          <p:cNvSpPr>
            <a:spLocks noGrp="1"/>
          </p:cNvSpPr>
          <p:nvPr>
            <p:ph type="sldNum" sz="quarter" idx="5"/>
          </p:nvPr>
        </p:nvSpPr>
        <p:spPr/>
        <p:txBody>
          <a:bodyPr/>
          <a:lstStyle/>
          <a:p>
            <a:fld id="{FE2AC1D7-C5BB-954C-B455-6181FBF1CF03}" type="slidenum">
              <a:rPr lang="en-US" smtClean="0"/>
              <a:t>18</a:t>
            </a:fld>
            <a:endParaRPr lang="en-US"/>
          </a:p>
        </p:txBody>
      </p:sp>
    </p:spTree>
    <p:extLst>
      <p:ext uri="{BB962C8B-B14F-4D97-AF65-F5344CB8AC3E}">
        <p14:creationId xmlns:p14="http://schemas.microsoft.com/office/powerpoint/2010/main" val="214047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Users must read and agree to the IDPH Web Portal User Agreement in order to proceed with registration.</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2AC1D7-C5BB-954C-B455-6181FBF1CF03}" type="slidenum">
              <a:rPr lang="en-US" smtClean="0"/>
              <a:t>19</a:t>
            </a:fld>
            <a:endParaRPr lang="en-US"/>
          </a:p>
        </p:txBody>
      </p:sp>
    </p:spTree>
    <p:extLst>
      <p:ext uri="{BB962C8B-B14F-4D97-AF65-F5344CB8AC3E}">
        <p14:creationId xmlns:p14="http://schemas.microsoft.com/office/powerpoint/2010/main" val="2072194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693 Control of Sexually Transmissible Infections Code, contains detailed information on topics discussed in this webinar, specifically</a:t>
            </a:r>
          </a:p>
          <a:p>
            <a:pPr marL="171450" indent="-171450">
              <a:buFont typeface="Arial" panose="020B0604020202020204" pitchFamily="34" charset="0"/>
              <a:buChar char="•"/>
            </a:pPr>
            <a:r>
              <a:rPr lang="en-US" dirty="0"/>
              <a:t>reportable STIs &amp; lab results in section 20, </a:t>
            </a:r>
          </a:p>
          <a:p>
            <a:pPr marL="171450" indent="-171450">
              <a:buFont typeface="Arial" panose="020B0604020202020204" pitchFamily="34" charset="0"/>
              <a:buChar char="•"/>
            </a:pPr>
            <a:r>
              <a:rPr lang="en-US" dirty="0"/>
              <a:t>STI provider reporting in section 30, </a:t>
            </a:r>
          </a:p>
          <a:p>
            <a:pPr marL="171450" indent="-171450">
              <a:buFont typeface="Arial" panose="020B0604020202020204" pitchFamily="34" charset="0"/>
              <a:buChar char="•"/>
            </a:pPr>
            <a:r>
              <a:rPr lang="en-US" dirty="0"/>
              <a:t>Fines &amp; penalties for failure to report in section 35,</a:t>
            </a:r>
          </a:p>
          <a:p>
            <a:pPr marL="171450" indent="-171450">
              <a:buFont typeface="Arial" panose="020B0604020202020204" pitchFamily="34" charset="0"/>
              <a:buChar char="•"/>
            </a:pPr>
            <a:r>
              <a:rPr lang="en-US" dirty="0"/>
              <a:t>Counseling &amp; partner services in section 40,</a:t>
            </a:r>
          </a:p>
          <a:p>
            <a:pPr marL="171450" indent="-171450">
              <a:buFont typeface="Arial" panose="020B0604020202020204" pitchFamily="34" charset="0"/>
              <a:buChar char="•"/>
            </a:pPr>
            <a:r>
              <a:rPr lang="en-US" dirty="0"/>
              <a:t>Physical examination and medical treatment of STIs such as syphilis, gonorrhea &amp; chlamydia in section 50, </a:t>
            </a:r>
          </a:p>
          <a:p>
            <a:pPr marL="171450" indent="-171450">
              <a:buFont typeface="Arial" panose="020B0604020202020204" pitchFamily="34" charset="0"/>
              <a:buChar char="•"/>
            </a:pPr>
            <a:r>
              <a:rPr lang="en-US" dirty="0"/>
              <a:t>and expedited partner therapy in section 150.</a:t>
            </a:r>
          </a:p>
        </p:txBody>
      </p:sp>
      <p:sp>
        <p:nvSpPr>
          <p:cNvPr id="4" name="Slide Number Placeholder 3"/>
          <p:cNvSpPr>
            <a:spLocks noGrp="1"/>
          </p:cNvSpPr>
          <p:nvPr>
            <p:ph type="sldNum" sz="quarter" idx="5"/>
          </p:nvPr>
        </p:nvSpPr>
        <p:spPr/>
        <p:txBody>
          <a:bodyPr/>
          <a:lstStyle/>
          <a:p>
            <a:fld id="{FE2AC1D7-C5BB-954C-B455-6181FBF1CF03}" type="slidenum">
              <a:rPr lang="en-US" smtClean="0"/>
              <a:t>2</a:t>
            </a:fld>
            <a:endParaRPr lang="en-US" dirty="0"/>
          </a:p>
        </p:txBody>
      </p:sp>
    </p:spTree>
    <p:extLst>
      <p:ext uri="{BB962C8B-B14F-4D97-AF65-F5344CB8AC3E}">
        <p14:creationId xmlns:p14="http://schemas.microsoft.com/office/powerpoint/2010/main" val="745124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complete all required fields on the IDPH Web Portal User Registration Form. Be sure to indicate the </a:t>
            </a:r>
            <a:r>
              <a:rPr lang="en-US" b="1" dirty="0"/>
              <a:t>purpose for registration, </a:t>
            </a:r>
            <a:r>
              <a:rPr lang="en-US" dirty="0"/>
              <a:t>as I-NEDSS reporting STI treatment to LHD. Prior to submitting this form, a Portal Registration Authority email must be provided. </a:t>
            </a:r>
          </a:p>
          <a:p>
            <a:endParaRPr lang="en-US" dirty="0"/>
          </a:p>
          <a:p>
            <a:r>
              <a:rPr lang="en-US" dirty="0"/>
              <a:t>To verify your organization’s PRA status, search for your organization through the Portal Registration Authority List. </a:t>
            </a:r>
            <a:r>
              <a:rPr lang="en-US" sz="1200" b="1" i="0" kern="1200" dirty="0">
                <a:solidFill>
                  <a:schemeClr val="tx1"/>
                </a:solidFill>
                <a:effectLst/>
                <a:latin typeface="+mn-lt"/>
                <a:ea typeface="+mn-ea"/>
                <a:cs typeface="+mn-cs"/>
              </a:rPr>
              <a:t>Select a PRA from your organization: click on a name to select, then the Close button after selection.</a:t>
            </a:r>
            <a:r>
              <a:rPr lang="en-US" sz="1200" b="0" i="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If you can't find your organization, search IDPH &amp; select IDPH / DPH SECURITY.</a:t>
            </a:r>
            <a:r>
              <a:rPr lang="en-US" sz="1200" kern="1200" dirty="0">
                <a:solidFill>
                  <a:schemeClr val="tx1"/>
                </a:solidFill>
                <a:effectLst/>
                <a:latin typeface="+mn-lt"/>
                <a:ea typeface="+mn-ea"/>
                <a:cs typeface="+mn-cs"/>
              </a:rPr>
              <a:t> If your organization does not have PRA, DPH Security will work with you to establish a PRA for your organization.</a:t>
            </a:r>
          </a:p>
          <a:p>
            <a:endParaRPr lang="en-US" dirty="0"/>
          </a:p>
          <a:p>
            <a:r>
              <a:rPr lang="en-US" dirty="0"/>
              <a:t>Once you have all required fields , click </a:t>
            </a:r>
            <a:r>
              <a:rPr lang="en-US" b="1" dirty="0"/>
              <a:t>Submit </a:t>
            </a:r>
            <a:r>
              <a:rPr lang="en-US" dirty="0"/>
              <a:t>at the bottom of the page. A username will be created automatically, upon submission of your registration request, and a copy of the request will be sent to your email.</a:t>
            </a:r>
          </a:p>
          <a:p>
            <a:endParaRPr lang="en-US" sz="1200" b="0" i="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FE2AC1D7-C5BB-954C-B455-6181FBF1CF03}" type="slidenum">
              <a:rPr lang="en-US" smtClean="0"/>
              <a:t>20</a:t>
            </a:fld>
            <a:endParaRPr lang="en-US"/>
          </a:p>
        </p:txBody>
      </p:sp>
    </p:spTree>
    <p:extLst>
      <p:ext uri="{BB962C8B-B14F-4D97-AF65-F5344CB8AC3E}">
        <p14:creationId xmlns:p14="http://schemas.microsoft.com/office/powerpoint/2010/main" val="1798307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sz="1200" dirty="0"/>
              <a:t>The Kane County Health Department will </a:t>
            </a:r>
          </a:p>
          <a:p>
            <a:pPr marL="171450" indent="-171450">
              <a:lnSpc>
                <a:spcPct val="100000"/>
              </a:lnSpc>
              <a:buFont typeface="Arial" panose="020B0604020202020204" pitchFamily="34" charset="0"/>
              <a:buChar char="•"/>
            </a:pPr>
            <a:r>
              <a:rPr lang="en-US" sz="1200" dirty="0"/>
              <a:t>Run monthly case reports to identify positive-STD cases that are missing report of treatment,</a:t>
            </a:r>
          </a:p>
          <a:p>
            <a:pPr marL="171450" indent="-171450">
              <a:lnSpc>
                <a:spcPct val="100000"/>
              </a:lnSpc>
              <a:buFont typeface="Arial" panose="020B0604020202020204" pitchFamily="34" charset="0"/>
              <a:buChar char="•"/>
            </a:pPr>
            <a:r>
              <a:rPr lang="en-US" sz="1200" dirty="0"/>
              <a:t>and conduct follow-up with providers who have cases pending report of treatment for any positive chlamydia / gonorrhea lab results received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E2AC1D7-C5BB-954C-B455-6181FBF1CF03}" type="slidenum">
              <a:rPr lang="en-US" smtClean="0"/>
              <a:t>21</a:t>
            </a:fld>
            <a:endParaRPr lang="en-US"/>
          </a:p>
        </p:txBody>
      </p:sp>
    </p:spTree>
    <p:extLst>
      <p:ext uri="{BB962C8B-B14F-4D97-AF65-F5344CB8AC3E}">
        <p14:creationId xmlns:p14="http://schemas.microsoft.com/office/powerpoint/2010/main" val="2367229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Kane County Health Department is more than happy to assist and support providers in using I-NEDSS reporting. </a:t>
            </a:r>
            <a:r>
              <a:rPr lang="en-US" sz="1200" b="0" dirty="0">
                <a:solidFill>
                  <a:schemeClr val="accent1">
                    <a:lumMod val="75000"/>
                  </a:schemeClr>
                </a:solidFill>
              </a:rPr>
              <a:t>Questions regarding technical assistance for I-NEDSS should be directed to DPH Security.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lumMod val="75000"/>
                  </a:schemeClr>
                </a:solidFill>
              </a:rPr>
              <a:t>Links provided throughout the webinar are added here for your convenience. </a:t>
            </a:r>
          </a:p>
        </p:txBody>
      </p:sp>
      <p:sp>
        <p:nvSpPr>
          <p:cNvPr id="4" name="Slide Number Placeholder 3"/>
          <p:cNvSpPr>
            <a:spLocks noGrp="1"/>
          </p:cNvSpPr>
          <p:nvPr>
            <p:ph type="sldNum" sz="quarter" idx="5"/>
          </p:nvPr>
        </p:nvSpPr>
        <p:spPr/>
        <p:txBody>
          <a:bodyPr/>
          <a:lstStyle/>
          <a:p>
            <a:fld id="{FE2AC1D7-C5BB-954C-B455-6181FBF1CF03}" type="slidenum">
              <a:rPr lang="en-US" smtClean="0"/>
              <a:t>22</a:t>
            </a:fld>
            <a:endParaRPr lang="en-US" dirty="0"/>
          </a:p>
        </p:txBody>
      </p:sp>
    </p:spTree>
    <p:extLst>
      <p:ext uri="{BB962C8B-B14F-4D97-AF65-F5344CB8AC3E}">
        <p14:creationId xmlns:p14="http://schemas.microsoft.com/office/powerpoint/2010/main" val="341396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purpose of conducting disease surveillance and follow-up on reportable STDs such as, </a:t>
            </a:r>
            <a:r>
              <a:rPr lang="en-US" sz="1200" kern="1200" dirty="0">
                <a:solidFill>
                  <a:schemeClr val="tx1"/>
                </a:solidFill>
                <a:latin typeface="+mn-lt"/>
                <a:ea typeface="+mn-ea"/>
                <a:cs typeface="+mn-cs"/>
              </a:rPr>
              <a:t>Chlamydia, Gonorrhea, and Syphilis,</a:t>
            </a:r>
            <a:endParaRPr lang="en-US"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Is to quickly Identify diseases that may require immediate public health intervention,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detect changing trends or patterns in disease occurrence,</a:t>
            </a:r>
          </a:p>
          <a:p>
            <a:pPr marL="171450" indent="-171450">
              <a:buFont typeface="Arial" panose="020B0604020202020204" pitchFamily="34" charset="0"/>
              <a:buChar char="•"/>
            </a:pPr>
            <a:r>
              <a:rPr lang="en-US" sz="1200" dirty="0"/>
              <a:t>To Identify at-risk communities and population groups that require targeted, public health response as a result of changes detected in disease patterns,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And to assess strategies, evaluate outcomes, and determine success of control and prevention interventions</a:t>
            </a:r>
          </a:p>
        </p:txBody>
      </p:sp>
      <p:sp>
        <p:nvSpPr>
          <p:cNvPr id="4" name="Slide Number Placeholder 3"/>
          <p:cNvSpPr>
            <a:spLocks noGrp="1"/>
          </p:cNvSpPr>
          <p:nvPr>
            <p:ph type="sldNum" sz="quarter" idx="5"/>
          </p:nvPr>
        </p:nvSpPr>
        <p:spPr/>
        <p:txBody>
          <a:bodyPr/>
          <a:lstStyle/>
          <a:p>
            <a:fld id="{FE2AC1D7-C5BB-954C-B455-6181FBF1CF03}" type="slidenum">
              <a:rPr lang="en-US" smtClean="0"/>
              <a:t>3</a:t>
            </a:fld>
            <a:endParaRPr lang="en-US" dirty="0"/>
          </a:p>
        </p:txBody>
      </p:sp>
    </p:spTree>
    <p:extLst>
      <p:ext uri="{BB962C8B-B14F-4D97-AF65-F5344CB8AC3E}">
        <p14:creationId xmlns:p14="http://schemas.microsoft.com/office/powerpoint/2010/main" val="691393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Local health departments, or LHDs, use information reported by providers, </a:t>
            </a:r>
          </a:p>
          <a:p>
            <a:endParaRPr lang="en-US" sz="1200" b="1" dirty="0"/>
          </a:p>
          <a:p>
            <a:r>
              <a:rPr lang="en-US" sz="1200" b="1" dirty="0"/>
              <a:t>* to </a:t>
            </a:r>
            <a:r>
              <a:rPr lang="en-US" sz="1200" dirty="0"/>
              <a:t>control sources of exposure, by ensuring appropriate treatment is provided and reported for STD-positive cases,</a:t>
            </a:r>
          </a:p>
          <a:p>
            <a:pPr marL="171450" indent="-171450">
              <a:buFont typeface="Arial" panose="020B0604020202020204" pitchFamily="34" charset="0"/>
              <a:buChar char="•"/>
            </a:pPr>
            <a:r>
              <a:rPr lang="en-US" sz="1200" dirty="0"/>
              <a:t>To prevent the spread of STDs, through case analysis, contact tracing &amp; partner services, education &amp; counseling, and linkage to care,</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And assist with IDPH surveillance &amp; epidemiological monitoring of STDs, by completing dispositions requirements, and sending closed investigations to IDPH, who reports </a:t>
            </a:r>
            <a:r>
              <a:rPr lang="en-US" dirty="0"/>
              <a:t>regional, state, and national STD metrics </a:t>
            </a:r>
            <a:endParaRPr lang="en-US" sz="1200" dirty="0"/>
          </a:p>
        </p:txBody>
      </p:sp>
      <p:sp>
        <p:nvSpPr>
          <p:cNvPr id="4" name="Slide Number Placeholder 3"/>
          <p:cNvSpPr>
            <a:spLocks noGrp="1"/>
          </p:cNvSpPr>
          <p:nvPr>
            <p:ph type="sldNum" sz="quarter" idx="5"/>
          </p:nvPr>
        </p:nvSpPr>
        <p:spPr/>
        <p:txBody>
          <a:bodyPr/>
          <a:lstStyle/>
          <a:p>
            <a:fld id="{FE2AC1D7-C5BB-954C-B455-6181FBF1CF03}" type="slidenum">
              <a:rPr lang="en-US" smtClean="0"/>
              <a:t>4</a:t>
            </a:fld>
            <a:endParaRPr lang="en-US"/>
          </a:p>
        </p:txBody>
      </p:sp>
    </p:spTree>
    <p:extLst>
      <p:ext uri="{BB962C8B-B14F-4D97-AF65-F5344CB8AC3E}">
        <p14:creationId xmlns:p14="http://schemas.microsoft.com/office/powerpoint/2010/main" val="3601877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alpha val="60000"/>
                  </a:schemeClr>
                </a:solidFill>
              </a:rPr>
              <a:t>CDC receives National Notifiable Diseases Surveillance System data in multiple formats from state and territorial health departments, and combines these data streams into unified datasets for CDC programs.</a:t>
            </a:r>
          </a:p>
          <a:p>
            <a:endParaRPr lang="en-US" b="1" dirty="0"/>
          </a:p>
          <a:p>
            <a:r>
              <a:rPr lang="en-US" b="1" dirty="0"/>
              <a:t>CDC disease programs use disease-specific data </a:t>
            </a:r>
          </a:p>
          <a:p>
            <a:pPr marL="171450" indent="-171450">
              <a:buFont typeface="Arial" panose="020B0604020202020204" pitchFamily="34" charset="0"/>
              <a:buChar char="•"/>
            </a:pPr>
            <a:r>
              <a:rPr lang="en-US" sz="1200" dirty="0"/>
              <a:t>to Recognize disease outbreaks</a:t>
            </a:r>
          </a:p>
          <a:p>
            <a:pPr marL="171450" indent="-171450">
              <a:buFont typeface="Arial" panose="020B0604020202020204" pitchFamily="34" charset="0"/>
              <a:buChar char="•"/>
            </a:pPr>
            <a:r>
              <a:rPr lang="en-US" sz="1200" dirty="0"/>
              <a:t>to Track the spread of disease at state, regional, and national levels</a:t>
            </a:r>
          </a:p>
          <a:p>
            <a:pPr marL="171450" indent="-171450">
              <a:buFont typeface="Arial" panose="020B0604020202020204" pitchFamily="34" charset="0"/>
              <a:buChar char="•"/>
            </a:pPr>
            <a:r>
              <a:rPr lang="en-US" sz="1200" dirty="0"/>
              <a:t>to Identify geographic areas of concern and inform state decision makers</a:t>
            </a:r>
          </a:p>
          <a:p>
            <a:pPr marL="171450" indent="-171450">
              <a:buFont typeface="Arial" panose="020B0604020202020204" pitchFamily="34" charset="0"/>
              <a:buChar char="•"/>
            </a:pPr>
            <a:r>
              <a:rPr lang="en-US" sz="1200" dirty="0"/>
              <a:t>to Help state and local public health departments better control disease by identifying groups most at risk</a:t>
            </a:r>
          </a:p>
          <a:p>
            <a:pPr marL="171450" indent="-171450">
              <a:buFont typeface="Arial" panose="020B0604020202020204" pitchFamily="34" charset="0"/>
              <a:buChar char="•"/>
            </a:pPr>
            <a:r>
              <a:rPr lang="en-US" sz="1200" dirty="0"/>
              <a:t>and to Evaluate and fund disease control activities</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FE2AC1D7-C5BB-954C-B455-6181FBF1CF03}" type="slidenum">
              <a:rPr lang="en-US" smtClean="0"/>
              <a:t>5</a:t>
            </a:fld>
            <a:endParaRPr lang="en-US"/>
          </a:p>
        </p:txBody>
      </p:sp>
    </p:spTree>
    <p:extLst>
      <p:ext uri="{BB962C8B-B14F-4D97-AF65-F5344CB8AC3E}">
        <p14:creationId xmlns:p14="http://schemas.microsoft.com/office/powerpoint/2010/main" val="345003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CDC provides case surveillance resources and guidance to patients, healthcare teams, and public health agencies, by</a:t>
            </a:r>
          </a:p>
          <a:p>
            <a:pPr marL="171450" indent="-171450">
              <a:buFont typeface="Arial" panose="020B0604020202020204" pitchFamily="34" charset="0"/>
              <a:buChar char="•"/>
            </a:pPr>
            <a:r>
              <a:rPr lang="en-US" sz="1200" dirty="0"/>
              <a:t>providing Health information for patients through websites, fact sheets, and toolkits, </a:t>
            </a:r>
          </a:p>
          <a:p>
            <a:pPr marL="171450" indent="-171450">
              <a:buFont typeface="Arial" panose="020B0604020202020204" pitchFamily="34" charset="0"/>
              <a:buChar char="•"/>
            </a:pPr>
            <a:r>
              <a:rPr lang="en-US" sz="1200" dirty="0"/>
              <a:t>providing Guidance to healthcare teams through clinical information, research, and publications such as </a:t>
            </a:r>
            <a:r>
              <a:rPr lang="en-US" sz="1200" i="1" dirty="0"/>
              <a:t>Morbidity and Mortality Weekly Reports, </a:t>
            </a:r>
            <a:endParaRPr lang="en-US" sz="1200" dirty="0"/>
          </a:p>
          <a:p>
            <a:pPr marL="171450" indent="-171450">
              <a:buFont typeface="Arial" panose="020B0604020202020204" pitchFamily="34" charset="0"/>
              <a:buChar char="•"/>
            </a:pPr>
            <a:r>
              <a:rPr lang="en-US" sz="1200" dirty="0"/>
              <a:t>And providing support for public health agencies through  guidance, data collection, reporting, and funding</a:t>
            </a:r>
          </a:p>
        </p:txBody>
      </p:sp>
      <p:sp>
        <p:nvSpPr>
          <p:cNvPr id="4" name="Slide Number Placeholder 3"/>
          <p:cNvSpPr>
            <a:spLocks noGrp="1"/>
          </p:cNvSpPr>
          <p:nvPr>
            <p:ph type="sldNum" sz="quarter" idx="5"/>
          </p:nvPr>
        </p:nvSpPr>
        <p:spPr/>
        <p:txBody>
          <a:bodyPr/>
          <a:lstStyle/>
          <a:p>
            <a:fld id="{FE2AC1D7-C5BB-954C-B455-6181FBF1CF03}" type="slidenum">
              <a:rPr lang="en-US" smtClean="0"/>
              <a:t>6</a:t>
            </a:fld>
            <a:endParaRPr lang="en-US"/>
          </a:p>
        </p:txBody>
      </p:sp>
    </p:spTree>
    <p:extLst>
      <p:ext uri="{BB962C8B-B14F-4D97-AF65-F5344CB8AC3E}">
        <p14:creationId xmlns:p14="http://schemas.microsoft.com/office/powerpoint/2010/main" val="624031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Recommendations for providing quality STD clinical services include,</a:t>
            </a:r>
          </a:p>
          <a:p>
            <a:pPr marL="171450" indent="-171450">
              <a:buFont typeface="Arial" panose="020B0604020202020204" pitchFamily="34" charset="0"/>
              <a:buChar char="•"/>
            </a:pPr>
            <a:r>
              <a:rPr lang="en-US" sz="1200" dirty="0"/>
              <a:t>sexual history and physical exam,</a:t>
            </a:r>
          </a:p>
          <a:p>
            <a:pPr marL="171450" indent="-171450">
              <a:buFont typeface="Arial" panose="020B0604020202020204" pitchFamily="34" charset="0"/>
              <a:buChar char="•"/>
            </a:pPr>
            <a:r>
              <a:rPr lang="en-US" sz="1200" dirty="0"/>
              <a:t>Prevention,</a:t>
            </a:r>
          </a:p>
          <a:p>
            <a:pPr marL="171450" indent="-171450">
              <a:buFont typeface="Arial" panose="020B0604020202020204" pitchFamily="34" charset="0"/>
              <a:buChar char="•"/>
            </a:pPr>
            <a:r>
              <a:rPr lang="en-US" sz="1200" dirty="0"/>
              <a:t>Partner Services,</a:t>
            </a:r>
          </a:p>
          <a:p>
            <a:pPr marL="171450" indent="-171450">
              <a:buFont typeface="Arial" panose="020B0604020202020204" pitchFamily="34" charset="0"/>
              <a:buChar char="•"/>
            </a:pPr>
            <a:r>
              <a:rPr lang="en-US" sz="1200" dirty="0"/>
              <a:t>Screening,</a:t>
            </a:r>
          </a:p>
          <a:p>
            <a:pPr marL="171450" indent="-171450">
              <a:buFont typeface="Arial" panose="020B0604020202020204" pitchFamily="34" charset="0"/>
              <a:buChar char="•"/>
            </a:pPr>
            <a:r>
              <a:rPr lang="en-US" sz="1200" dirty="0"/>
              <a:t>Evaluation of STD-related Conditions,</a:t>
            </a:r>
          </a:p>
          <a:p>
            <a:pPr marL="171450" indent="-171450">
              <a:buFont typeface="Arial" panose="020B0604020202020204" pitchFamily="34" charset="0"/>
              <a:buChar char="•"/>
            </a:pPr>
            <a:r>
              <a:rPr lang="en-US" sz="1200" dirty="0"/>
              <a:t>Laboratory Tests,</a:t>
            </a:r>
          </a:p>
          <a:p>
            <a:pPr marL="171450" indent="-171450">
              <a:buFont typeface="Arial" panose="020B0604020202020204" pitchFamily="34" charset="0"/>
              <a:buChar char="•"/>
            </a:pPr>
            <a:r>
              <a:rPr lang="en-US" sz="1200" dirty="0"/>
              <a:t>Treatments,</a:t>
            </a:r>
          </a:p>
          <a:p>
            <a:pPr marL="171450" indent="-171450">
              <a:buFont typeface="Arial" panose="020B0604020202020204" pitchFamily="34" charset="0"/>
              <a:buChar char="•"/>
            </a:pPr>
            <a:r>
              <a:rPr lang="en-US" sz="1200" dirty="0"/>
              <a:t>And education on preventing new infection</a:t>
            </a:r>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FE2AC1D7-C5BB-954C-B455-6181FBF1CF03}" type="slidenum">
              <a:rPr lang="en-US" smtClean="0"/>
              <a:t>7</a:t>
            </a:fld>
            <a:endParaRPr lang="en-US"/>
          </a:p>
        </p:txBody>
      </p:sp>
    </p:spTree>
    <p:extLst>
      <p:ext uri="{BB962C8B-B14F-4D97-AF65-F5344CB8AC3E}">
        <p14:creationId xmlns:p14="http://schemas.microsoft.com/office/powerpoint/2010/main" val="297554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crucial and effective intervention for all sexually transmitted diseases is treatment. Treatment prevents the spread of disease and worsening of symptoms. It is crucial to treat cases in accordance with current practice standards, including Treatment Guidelines, </a:t>
            </a:r>
            <a:r>
              <a:rPr lang="en-US" sz="1200" dirty="0"/>
              <a:t>Morbidity Reports, </a:t>
            </a:r>
            <a:r>
              <a:rPr lang="en-US" dirty="0"/>
              <a:t>Treatment Codes, and Expedited Partner Therapy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E2AC1D7-C5BB-954C-B455-6181FBF1CF03}" type="slidenum">
              <a:rPr lang="en-US" smtClean="0"/>
              <a:t>8</a:t>
            </a:fld>
            <a:endParaRPr lang="en-US"/>
          </a:p>
        </p:txBody>
      </p:sp>
    </p:spTree>
    <p:extLst>
      <p:ext uri="{BB962C8B-B14F-4D97-AF65-F5344CB8AC3E}">
        <p14:creationId xmlns:p14="http://schemas.microsoft.com/office/powerpoint/2010/main" val="6962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CDC’s Sexually Transmitted Infections (STI) Treatment Guidelines, 2021 provides current evidence-based prevention, diagnostic and treatment recommendations that replace the 2015 guidance. The recommendations are intended to be a source for clinical guidance. Healthcare providers should always assess patients based on their clinical circumstances and local burden. </a:t>
            </a:r>
            <a:r>
              <a:rPr lang="en-US" sz="1200" b="0" i="0" u="none" strike="noStrike" kern="1200" dirty="0">
                <a:solidFill>
                  <a:schemeClr val="tx1"/>
                </a:solidFill>
                <a:effectLst/>
                <a:latin typeface="+mn-lt"/>
                <a:ea typeface="+mn-ea"/>
                <a:cs typeface="+mn-cs"/>
              </a:rPr>
              <a:t>A copy of the 2021 treatment guidelines can be access by clicking the link on the bottom of your screen.  </a:t>
            </a:r>
          </a:p>
        </p:txBody>
      </p:sp>
      <p:sp>
        <p:nvSpPr>
          <p:cNvPr id="4" name="Slide Number Placeholder 3"/>
          <p:cNvSpPr>
            <a:spLocks noGrp="1"/>
          </p:cNvSpPr>
          <p:nvPr>
            <p:ph type="sldNum" sz="quarter" idx="5"/>
          </p:nvPr>
        </p:nvSpPr>
        <p:spPr/>
        <p:txBody>
          <a:bodyPr/>
          <a:lstStyle/>
          <a:p>
            <a:fld id="{FE2AC1D7-C5BB-954C-B455-6181FBF1CF03}" type="slidenum">
              <a:rPr lang="en-US" smtClean="0"/>
              <a:t>9</a:t>
            </a:fld>
            <a:endParaRPr lang="en-US"/>
          </a:p>
        </p:txBody>
      </p:sp>
    </p:spTree>
    <p:extLst>
      <p:ext uri="{BB962C8B-B14F-4D97-AF65-F5344CB8AC3E}">
        <p14:creationId xmlns:p14="http://schemas.microsoft.com/office/powerpoint/2010/main" val="427463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DBC15-717B-D64D-B1F0-AE3075E4AA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ACCA34-96E0-024A-9401-91DCCEBE0B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55393-14B8-074C-93EE-F161FE0A66F4}"/>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5" name="Footer Placeholder 4">
            <a:extLst>
              <a:ext uri="{FF2B5EF4-FFF2-40B4-BE49-F238E27FC236}">
                <a16:creationId xmlns:a16="http://schemas.microsoft.com/office/drawing/2014/main" id="{52808E36-520E-094E-99A2-3784225D6D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77AB2E-C316-8B4E-B136-3954E858975E}"/>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632331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022A-0E0A-A441-8108-E522707D1A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CEDE6F-3FE1-DE4A-B60B-5E5CCFEA4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5EE5E-5568-844C-B8DC-C7A2E2969377}"/>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5" name="Footer Placeholder 4">
            <a:extLst>
              <a:ext uri="{FF2B5EF4-FFF2-40B4-BE49-F238E27FC236}">
                <a16:creationId xmlns:a16="http://schemas.microsoft.com/office/drawing/2014/main" id="{CAB0445F-3A29-B34F-B573-6303BDC56A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772AC6-E5AD-EC41-AEC6-BD7DEAFCA4FC}"/>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401008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E9F73B-24C9-0341-A490-DA6AE5A5F1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8D1BDC-E738-194D-A828-E36CA09C80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A8CF8-4820-8E4F-B3A3-4250FAA96CC1}"/>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5" name="Footer Placeholder 4">
            <a:extLst>
              <a:ext uri="{FF2B5EF4-FFF2-40B4-BE49-F238E27FC236}">
                <a16:creationId xmlns:a16="http://schemas.microsoft.com/office/drawing/2014/main" id="{9B4CEFAA-E575-4E4B-A66A-1EB7C928AE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353E0E4-4885-6F46-A0E3-E50B5E67E03C}"/>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1807671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511F-2C61-B24A-B81B-D8A452CB1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6DE8F2-37AD-5543-B294-6691C2AA5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74152-782D-F741-B13C-7FAA615FC4BE}"/>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5" name="Footer Placeholder 4">
            <a:extLst>
              <a:ext uri="{FF2B5EF4-FFF2-40B4-BE49-F238E27FC236}">
                <a16:creationId xmlns:a16="http://schemas.microsoft.com/office/drawing/2014/main" id="{9B79B2D8-BB6D-2348-B7B3-C61E22E1B1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CA93F1-A8E1-EE43-8426-0C65C2C1DD7A}"/>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2456012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37B0-C13F-0B41-B58F-031B863A21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FCF66B-F7AA-D74E-98F8-695B452D4E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1844DE-B2F6-CD4E-99DB-1511C952D780}"/>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5" name="Footer Placeholder 4">
            <a:extLst>
              <a:ext uri="{FF2B5EF4-FFF2-40B4-BE49-F238E27FC236}">
                <a16:creationId xmlns:a16="http://schemas.microsoft.com/office/drawing/2014/main" id="{026BB2E9-FF75-0849-9A7C-6BB53846A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12F1EF-47C3-FE48-9E56-FFD0122DBB80}"/>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1876829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E5DBB-50DC-664C-AEA1-36CD7AD354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82238-D29E-BD4A-B779-A0E8A0285F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9418AB-9C49-D346-B554-78398F4462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4F8A59-3CF3-CB4E-B559-EFFE5A944A5C}"/>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6" name="Footer Placeholder 5">
            <a:extLst>
              <a:ext uri="{FF2B5EF4-FFF2-40B4-BE49-F238E27FC236}">
                <a16:creationId xmlns:a16="http://schemas.microsoft.com/office/drawing/2014/main" id="{9C3B0287-099F-A84A-8C70-CEB727BA02C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296866-2101-7045-BFE0-77D4F66A1F06}"/>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3873344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8F0C8-BB6E-7743-BB24-C0A316DE79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0011C8-DB4E-6340-969F-D0C0063BB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4780C3-531F-1D4F-8285-05E413D652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3B22EE-3884-C146-83C8-9243830E96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3C0E0B-2CDC-994E-A5E7-60C1760FDD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188E34-6B92-C147-BADB-44434E9BDF4B}"/>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8" name="Footer Placeholder 7">
            <a:extLst>
              <a:ext uri="{FF2B5EF4-FFF2-40B4-BE49-F238E27FC236}">
                <a16:creationId xmlns:a16="http://schemas.microsoft.com/office/drawing/2014/main" id="{9DAD8213-5EB5-CD4B-A646-DA697E48743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EF8C3DA-28C8-9A41-96C7-F9E44D5371F8}"/>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13133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C65D-654F-C04F-9094-89E1321BE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A85959-48AE-8346-8C75-B696CA6F24EA}"/>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4" name="Footer Placeholder 3">
            <a:extLst>
              <a:ext uri="{FF2B5EF4-FFF2-40B4-BE49-F238E27FC236}">
                <a16:creationId xmlns:a16="http://schemas.microsoft.com/office/drawing/2014/main" id="{7C61C1C3-7F68-2D43-9487-126EE441115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95A40A-D262-CE49-A5EC-6270ED441CF0}"/>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1944651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AC6D9-39A7-1248-A1CD-F704F15346CF}"/>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3" name="Footer Placeholder 2">
            <a:extLst>
              <a:ext uri="{FF2B5EF4-FFF2-40B4-BE49-F238E27FC236}">
                <a16:creationId xmlns:a16="http://schemas.microsoft.com/office/drawing/2014/main" id="{B8C50444-B249-794E-847A-B448EB50810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ED39BA5-4755-C944-885E-014326E3E30A}"/>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752942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68DD-95A2-704A-99D3-F011BD1C6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53549-77D4-4F48-A1D7-7C7CFF20D5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4758FD-CCD4-3F4C-90DE-3D10D0417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EC558-9ABC-D24D-B136-C2092FB32D7A}"/>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6" name="Footer Placeholder 5">
            <a:extLst>
              <a:ext uri="{FF2B5EF4-FFF2-40B4-BE49-F238E27FC236}">
                <a16:creationId xmlns:a16="http://schemas.microsoft.com/office/drawing/2014/main" id="{DBA8B7AF-B17C-8145-B7DA-D06F077ADA5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C79838-75D1-CD4E-AA3F-089D307927B3}"/>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2959563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ABAB0-8AC4-6043-85BE-8E8FFCE225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3C13FF-0534-0547-9FF3-818EC9A91E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3D211A6-F400-DD4B-92ED-91E18BB436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5BEE08-8E76-3F4C-83CA-05472FD1936A}"/>
              </a:ext>
            </a:extLst>
          </p:cNvPr>
          <p:cNvSpPr>
            <a:spLocks noGrp="1"/>
          </p:cNvSpPr>
          <p:nvPr>
            <p:ph type="dt" sz="half" idx="10"/>
          </p:nvPr>
        </p:nvSpPr>
        <p:spPr/>
        <p:txBody>
          <a:bodyPr/>
          <a:lstStyle/>
          <a:p>
            <a:fld id="{AB4B6F77-7555-D743-8D06-7C58451B9D03}" type="datetimeFigureOut">
              <a:rPr lang="en-US" smtClean="0"/>
              <a:t>5/6/22</a:t>
            </a:fld>
            <a:endParaRPr lang="en-US" dirty="0"/>
          </a:p>
        </p:txBody>
      </p:sp>
      <p:sp>
        <p:nvSpPr>
          <p:cNvPr id="6" name="Footer Placeholder 5">
            <a:extLst>
              <a:ext uri="{FF2B5EF4-FFF2-40B4-BE49-F238E27FC236}">
                <a16:creationId xmlns:a16="http://schemas.microsoft.com/office/drawing/2014/main" id="{5B8B4DFF-F97A-0B47-9951-C5821BE622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8BACAE-10D6-FD4E-8ADE-BB14263EEF3D}"/>
              </a:ext>
            </a:extLst>
          </p:cNvPr>
          <p:cNvSpPr>
            <a:spLocks noGrp="1"/>
          </p:cNvSpPr>
          <p:nvPr>
            <p:ph type="sldNum" sz="quarter" idx="12"/>
          </p:nvPr>
        </p:nvSpPr>
        <p:spPr/>
        <p:txBody>
          <a:bodyPr/>
          <a:lstStyle/>
          <a:p>
            <a:fld id="{9E8FE889-CC62-1D42-9540-9110E83F130A}" type="slidenum">
              <a:rPr lang="en-US" smtClean="0"/>
              <a:t>‹#›</a:t>
            </a:fld>
            <a:endParaRPr lang="en-US" dirty="0"/>
          </a:p>
        </p:txBody>
      </p:sp>
    </p:spTree>
    <p:extLst>
      <p:ext uri="{BB962C8B-B14F-4D97-AF65-F5344CB8AC3E}">
        <p14:creationId xmlns:p14="http://schemas.microsoft.com/office/powerpoint/2010/main" val="358488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DC02C-667A-C549-9F83-2AA4E6F93E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18AC0B-0AD2-C64A-A146-69AF92CE94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322834-D8AC-C644-A186-1B8F290E18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B6F77-7555-D743-8D06-7C58451B9D03}" type="datetimeFigureOut">
              <a:rPr lang="en-US" smtClean="0"/>
              <a:t>5/6/22</a:t>
            </a:fld>
            <a:endParaRPr lang="en-US" dirty="0"/>
          </a:p>
        </p:txBody>
      </p:sp>
      <p:sp>
        <p:nvSpPr>
          <p:cNvPr id="5" name="Footer Placeholder 4">
            <a:extLst>
              <a:ext uri="{FF2B5EF4-FFF2-40B4-BE49-F238E27FC236}">
                <a16:creationId xmlns:a16="http://schemas.microsoft.com/office/drawing/2014/main" id="{AAE0929F-E144-CB4F-9646-FBFA7BA42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A0159D1-53E9-1940-9035-625E069DB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8FE889-CC62-1D42-9540-9110E83F130A}" type="slidenum">
              <a:rPr lang="en-US" smtClean="0"/>
              <a:t>‹#›</a:t>
            </a:fld>
            <a:endParaRPr lang="en-US" dirty="0"/>
          </a:p>
        </p:txBody>
      </p:sp>
    </p:spTree>
    <p:extLst>
      <p:ext uri="{BB962C8B-B14F-4D97-AF65-F5344CB8AC3E}">
        <p14:creationId xmlns:p14="http://schemas.microsoft.com/office/powerpoint/2010/main" val="3540673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acrobat.adobe.com/link/track?uri=urn:aaid:scds:US:cf0ac2d7-1173-33b2-b4ac-64169d8034a6" TargetMode="External"/><Relationship Id="rId3" Type="http://schemas.openxmlformats.org/officeDocument/2006/relationships/slideLayout" Target="../slideLayouts/slideLayout2.xml"/><Relationship Id="rId7" Type="http://schemas.openxmlformats.org/officeDocument/2006/relationships/hyperlink" Target="https://www.cdc.gov/std/treatment-guidelines/default.htm"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notesSlide" Target="../notesSlides/notesSlide10.xml"/><Relationship Id="rId9" Type="http://schemas.openxmlformats.org/officeDocument/2006/relationships/hyperlink" Target="https://dph.illinois.gov/topics-services/diseases-and-conditions/stds/ept.html#:~:text=EPT%20is%20the%20clinical%20practice,provider%20first%20examining%20the%20partner."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dph.illinois.gov/topics-services/diseases-and-conditions/stds/ept.html#:~:text=EPT%20is%20the%20clinical%20practice,provider%20first%20examining%20the%20partner." TargetMode="External"/><Relationship Id="rId3" Type="http://schemas.openxmlformats.org/officeDocument/2006/relationships/slideLayout" Target="../slideLayouts/slideLayout2.xml"/><Relationship Id="rId7" Type="http://schemas.openxmlformats.org/officeDocument/2006/relationships/hyperlink" Target="https://acrobat.adobe.com/link/track?uri=urn:aaid:scds:US:cf0ac2d7-1173-33b2-b4ac-64169d8034a6"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cdc.gov/std/treatment-guidelines/default.htm" TargetMode="External"/><Relationship Id="rId5" Type="http://schemas.openxmlformats.org/officeDocument/2006/relationships/image" Target="../media/image4.pn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dph.illinois.gov/topics-services/diseases-and-conditions/stds/ept.html#:~:text=EPT%20is%20the%20clinical%20practice,provider%20first%20examining%20the%20partner."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acrobat.adobe.com/link/track?uri=urn:aaid:scds:US:cf0ac2d7-1173-33b2-b4ac-64169d8034a6" TargetMode="External"/><Relationship Id="rId5" Type="http://schemas.openxmlformats.org/officeDocument/2006/relationships/hyperlink" Target="https://www.cdc.gov/std/treatment-guidelines/default.htm" TargetMode="External"/><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dph.illinois.gov/topics-services/diseases-and-conditions/infectious-diseases/infectious-disease-reporting.html" TargetMode="External"/><Relationship Id="rId3" Type="http://schemas.openxmlformats.org/officeDocument/2006/relationships/slideLayout" Target="../slideLayouts/slideLayout2.xml"/><Relationship Id="rId7" Type="http://schemas.openxmlformats.org/officeDocument/2006/relationships/hyperlink" Target="https://acrobat.adobe.com/link/track?uri=urn:aaid:scds:US:cf0ac2d7-1173-33b2-b4ac-64169d8034a6"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3.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hyperlink" Target="https://acrobat.adobe.com/link/track?uri=urn:aaid:scds:US:cf0ac2d7-1173-33b2-b4ac-64169d8034a6" TargetMode="External"/><Relationship Id="rId3" Type="http://schemas.openxmlformats.org/officeDocument/2006/relationships/slideLayout" Target="../slideLayouts/slideLayout2.xml"/><Relationship Id="rId7" Type="http://schemas.openxmlformats.org/officeDocument/2006/relationships/hyperlink" Target="https://www.cdc.gov/std/treatment-guidelines/default.htm"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0.png"/><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hyperlink" Target="https://dph.illinois.gov/topics-services/diseases-and-conditions/stds/ept.html#:~:text=EPT%20is%20the%20clinical%20practice,provider%20first%20examining%20the%20partner."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https://www.cdc.gov/std/treatment-guidelines/default.htm" TargetMode="External"/><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11" Type="http://schemas.openxmlformats.org/officeDocument/2006/relationships/image" Target="../media/image2.png"/><Relationship Id="rId5" Type="http://schemas.openxmlformats.org/officeDocument/2006/relationships/hyperlink" Target="https://www.cdc.gov/nndss/about/nedss.html" TargetMode="External"/><Relationship Id="rId10" Type="http://schemas.openxmlformats.org/officeDocument/2006/relationships/hyperlink" Target="https://dph.illinois.gov/topics-services/diseases-and-conditions/stds/ept.html#:~:text=EPT%20is%20the%20clinical%20practice,provider%20first%20examining%20the%20partner." TargetMode="External"/><Relationship Id="rId4" Type="http://schemas.openxmlformats.org/officeDocument/2006/relationships/notesSlide" Target="../notesSlides/notesSlide16.xml"/><Relationship Id="rId9" Type="http://schemas.openxmlformats.org/officeDocument/2006/relationships/hyperlink" Target="https://acrobat.adobe.com/link/track?uri=urn:aaid:scds:US:cf0ac2d7-1173-33b2-b4ac-64169d8034a6"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dph.illinois.gov/topics-services/diseases-and-conditions/stds/ept.html#:~:text=EPT%20is%20the%20clinical%20practice,provider%20first%20examining%20the%20partner." TargetMode="External"/><Relationship Id="rId3" Type="http://schemas.openxmlformats.org/officeDocument/2006/relationships/slideLayout" Target="../slideLayouts/slideLayout2.xml"/><Relationship Id="rId7" Type="http://schemas.openxmlformats.org/officeDocument/2006/relationships/hyperlink" Target="https://acrobat.adobe.com/link/track?uri=urn:aaid:scds:US:cf0ac2d7-1173-33b2-b4ac-64169d8034a6"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cdc.gov/std/treatment-guidelines/default.htm" TargetMode="External"/><Relationship Id="rId5" Type="http://schemas.openxmlformats.org/officeDocument/2006/relationships/image" Target="../media/image4.pn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2.png"/><Relationship Id="rId5" Type="http://schemas.openxmlformats.org/officeDocument/2006/relationships/hyperlink" Target="https://portalhome.dph.illinois.gov/" TargetMode="External"/><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hyperlink" Target="https://wpur.dph.illinois.gov/WPUR/IDPHPortalRegistrationAgreement.jsp"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s://www.ilga.gov/commission/jcar/admincode/077/07700693sections.html"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hyperlink" Target="https://wpur.dph.illinois.gov/WPUR/IDPHPortalRegistrationForm_NEW.jsp"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dph.illinois.gov/topics-services/diseases-and-conditions/stds/ept.html#:~:text=EPT%20is%20the%20clinical%20practice,provider%20first%20examining%20the%20partner." TargetMode="External"/><Relationship Id="rId18" Type="http://schemas.openxmlformats.org/officeDocument/2006/relationships/hyperlink" Target="https://wpur.dph.illinois.gov/WPUR/" TargetMode="External"/><Relationship Id="rId3" Type="http://schemas.openxmlformats.org/officeDocument/2006/relationships/slideLayout" Target="../slideLayouts/slideLayout2.xml"/><Relationship Id="rId7" Type="http://schemas.openxmlformats.org/officeDocument/2006/relationships/image" Target="../media/image17.png"/><Relationship Id="rId12" Type="http://schemas.openxmlformats.org/officeDocument/2006/relationships/hyperlink" Target="https://acrobat.adobe.com/link/track?uri=urn:aaid:scds:US:cf0ac2d7-1173-33b2-b4ac-64169d8034a6" TargetMode="External"/><Relationship Id="rId17" Type="http://schemas.openxmlformats.org/officeDocument/2006/relationships/hyperlink" Target="https://portalhome.dph.illinois.gov/" TargetMode="External"/><Relationship Id="rId2" Type="http://schemas.openxmlformats.org/officeDocument/2006/relationships/audio" Target="../media/media22.m4a"/><Relationship Id="rId16" Type="http://schemas.openxmlformats.org/officeDocument/2006/relationships/hyperlink" Target="https://www.cdc.gov/nndss/about/nedss.html" TargetMode="External"/><Relationship Id="rId1" Type="http://schemas.microsoft.com/office/2007/relationships/media" Target="../media/media22.m4a"/><Relationship Id="rId6" Type="http://schemas.openxmlformats.org/officeDocument/2006/relationships/image" Target="../media/image16.png"/><Relationship Id="rId11" Type="http://schemas.openxmlformats.org/officeDocument/2006/relationships/hyperlink" Target="https://www.cdc.gov/std/treatment-guidelines/default.htm" TargetMode="External"/><Relationship Id="rId5" Type="http://schemas.openxmlformats.org/officeDocument/2006/relationships/image" Target="../media/image1.png"/><Relationship Id="rId15" Type="http://schemas.openxmlformats.org/officeDocument/2006/relationships/hyperlink" Target="https://www.cdc.gov/std/qcs/default.htm" TargetMode="External"/><Relationship Id="rId10" Type="http://schemas.openxmlformats.org/officeDocument/2006/relationships/image" Target="../media/image20.png"/><Relationship Id="rId19" Type="http://schemas.openxmlformats.org/officeDocument/2006/relationships/image" Target="../media/image2.png"/><Relationship Id="rId4" Type="http://schemas.openxmlformats.org/officeDocument/2006/relationships/notesSlide" Target="../notesSlides/notesSlide22.xml"/><Relationship Id="rId9" Type="http://schemas.openxmlformats.org/officeDocument/2006/relationships/image" Target="../media/image19.png"/><Relationship Id="rId14" Type="http://schemas.openxmlformats.org/officeDocument/2006/relationships/hyperlink" Target="https://www.ilga.gov/commission/jcar/admincode/077/07700693sections.html" TargetMode="Externa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hyperlink" Target="https://www.cdc.gov/std/qcs/default.htm"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s://dph.illinois.gov/topics-services/diseases-and-conditions/stds/ept.html#:~:text=EPT%20is%20the%20clinical%20practice,provider%20first%20examining%20the%20partner." TargetMode="External"/><Relationship Id="rId3" Type="http://schemas.openxmlformats.org/officeDocument/2006/relationships/slideLayout" Target="../slideLayouts/slideLayout2.xml"/><Relationship Id="rId7" Type="http://schemas.openxmlformats.org/officeDocument/2006/relationships/hyperlink" Target="https://acrobat.adobe.com/link/track?uri=urn:aaid:scds:US:cf0ac2d7-1173-33b2-b4ac-64169d8034a6"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cdc.gov/std/treatment-guidelines/default.htm" TargetMode="External"/><Relationship Id="rId5" Type="http://schemas.openxmlformats.org/officeDocument/2006/relationships/image" Target="../media/image4.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package" Target="../embeddings/Microsoft_Word_Macro-Enabled_Document.docm"/><Relationship Id="rId13" Type="http://schemas.openxmlformats.org/officeDocument/2006/relationships/hyperlink" Target="https://dph.illinois.gov/topics-services/diseases-and-conditions/stds/ept.html#:~:text=EPT%20is%20the%20clinical%20practice,provider%20first%20examining%20the%20partner." TargetMode="External"/><Relationship Id="rId3" Type="http://schemas.openxmlformats.org/officeDocument/2006/relationships/audio" Target="../media/media9.m4a"/><Relationship Id="rId7" Type="http://schemas.openxmlformats.org/officeDocument/2006/relationships/image" Target="../media/image5.emf"/><Relationship Id="rId12" Type="http://schemas.openxmlformats.org/officeDocument/2006/relationships/hyperlink" Target="https://acrobat.adobe.com/link/track?uri=urn:aaid:scds:US:cf0ac2d7-1173-33b2-b4ac-64169d8034a6" TargetMode="External"/><Relationship Id="rId2" Type="http://schemas.microsoft.com/office/2007/relationships/media" Target="../media/media9.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hyperlink" Target="https://www.cdc.gov/std/treatment-guidelines/default.htm" TargetMode="External"/><Relationship Id="rId5" Type="http://schemas.openxmlformats.org/officeDocument/2006/relationships/notesSlide" Target="../notesSlides/notesSlide9.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6.emf"/><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35">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37">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A83713-E5AD-044E-B8AB-0FA55584F05B}"/>
              </a:ext>
            </a:extLst>
          </p:cNvPr>
          <p:cNvSpPr>
            <a:spLocks noGrp="1"/>
          </p:cNvSpPr>
          <p:nvPr>
            <p:ph type="ctrTitle"/>
          </p:nvPr>
        </p:nvSpPr>
        <p:spPr>
          <a:xfrm>
            <a:off x="965195" y="1330933"/>
            <a:ext cx="10261600" cy="1590741"/>
          </a:xfrm>
        </p:spPr>
        <p:txBody>
          <a:bodyPr anchor="ctr">
            <a:noAutofit/>
          </a:bodyPr>
          <a:lstStyle/>
          <a:p>
            <a:pPr>
              <a:lnSpc>
                <a:spcPct val="150000"/>
              </a:lnSpc>
            </a:pPr>
            <a:r>
              <a:rPr lang="en-US" sz="4800" b="1" dirty="0">
                <a:solidFill>
                  <a:schemeClr val="accent1">
                    <a:lumMod val="75000"/>
                  </a:schemeClr>
                </a:solidFill>
              </a:rPr>
              <a:t>Sexually Transmitted Disease Reporting  </a:t>
            </a:r>
            <a:br>
              <a:rPr lang="en-US" sz="4800" b="1" dirty="0">
                <a:solidFill>
                  <a:schemeClr val="accent1">
                    <a:lumMod val="75000"/>
                  </a:schemeClr>
                </a:solidFill>
              </a:rPr>
            </a:br>
            <a:r>
              <a:rPr lang="en-US" sz="4800" b="1" dirty="0">
                <a:solidFill>
                  <a:schemeClr val="accent1">
                    <a:lumMod val="75000"/>
                  </a:schemeClr>
                </a:solidFill>
              </a:rPr>
              <a:t>Webinar for Providers</a:t>
            </a:r>
          </a:p>
        </p:txBody>
      </p:sp>
      <p:sp>
        <p:nvSpPr>
          <p:cNvPr id="3" name="Subtitle 2">
            <a:extLst>
              <a:ext uri="{FF2B5EF4-FFF2-40B4-BE49-F238E27FC236}">
                <a16:creationId xmlns:a16="http://schemas.microsoft.com/office/drawing/2014/main" id="{9FBD1B97-FE12-0049-BCF3-A05736EB4BED}"/>
              </a:ext>
            </a:extLst>
          </p:cNvPr>
          <p:cNvSpPr>
            <a:spLocks noGrp="1"/>
          </p:cNvSpPr>
          <p:nvPr>
            <p:ph type="subTitle" idx="1"/>
          </p:nvPr>
        </p:nvSpPr>
        <p:spPr>
          <a:xfrm>
            <a:off x="-9" y="5282345"/>
            <a:ext cx="5829037" cy="1575655"/>
          </a:xfrm>
        </p:spPr>
        <p:txBody>
          <a:bodyPr anchor="ctr">
            <a:normAutofit/>
          </a:bodyPr>
          <a:lstStyle/>
          <a:p>
            <a:pPr>
              <a:lnSpc>
                <a:spcPct val="120000"/>
              </a:lnSpc>
              <a:spcBef>
                <a:spcPts val="0"/>
              </a:spcBef>
            </a:pPr>
            <a:r>
              <a:rPr lang="en-US" dirty="0">
                <a:solidFill>
                  <a:srgbClr val="FFFFFF"/>
                </a:solidFill>
              </a:rPr>
              <a:t>Monica Kowalczyk</a:t>
            </a:r>
          </a:p>
          <a:p>
            <a:pPr>
              <a:lnSpc>
                <a:spcPct val="120000"/>
              </a:lnSpc>
              <a:spcBef>
                <a:spcPts val="0"/>
              </a:spcBef>
            </a:pPr>
            <a:r>
              <a:rPr lang="en-US" dirty="0">
                <a:solidFill>
                  <a:srgbClr val="FFFFFF"/>
                </a:solidFill>
              </a:rPr>
              <a:t>STD Surveillance Specialist Intern</a:t>
            </a:r>
          </a:p>
        </p:txBody>
      </p:sp>
      <p:pic>
        <p:nvPicPr>
          <p:cNvPr id="5" name="Picture 4" descr="A picture containing icon&#10;&#10;Description automatically generated">
            <a:extLst>
              <a:ext uri="{FF2B5EF4-FFF2-40B4-BE49-F238E27FC236}">
                <a16:creationId xmlns:a16="http://schemas.microsoft.com/office/drawing/2014/main" id="{0364701A-8774-0A43-BFA5-B6D23604A578}"/>
              </a:ext>
            </a:extLst>
          </p:cNvPr>
          <p:cNvPicPr>
            <a:picLocks noChangeAspect="1"/>
          </p:cNvPicPr>
          <p:nvPr/>
        </p:nvPicPr>
        <p:blipFill>
          <a:blip r:embed="rId5"/>
          <a:stretch>
            <a:fillRect/>
          </a:stretch>
        </p:blipFill>
        <p:spPr>
          <a:xfrm>
            <a:off x="5829033" y="5282344"/>
            <a:ext cx="6362962" cy="1590742"/>
          </a:xfrm>
          <a:prstGeom prst="rect">
            <a:avLst/>
          </a:prstGeom>
        </p:spPr>
      </p:pic>
      <p:pic>
        <p:nvPicPr>
          <p:cNvPr id="6" name="Audio 5">
            <a:hlinkClick r:id="" action="ppaction://media"/>
            <a:extLst>
              <a:ext uri="{FF2B5EF4-FFF2-40B4-BE49-F238E27FC236}">
                <a16:creationId xmlns:a16="http://schemas.microsoft.com/office/drawing/2014/main" id="{B32DDBBE-3C08-8918-D386-0369E53FD1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7001014"/>
      </p:ext>
    </p:extLst>
  </p:cSld>
  <p:clrMapOvr>
    <a:masterClrMapping/>
  </p:clrMapOvr>
  <mc:AlternateContent xmlns:mc="http://schemas.openxmlformats.org/markup-compatibility/2006">
    <mc:Choice xmlns:p14="http://schemas.microsoft.com/office/powerpoint/2010/main" Requires="p14">
      <p:transition spd="slow" p14:dur="2000" advTm="38592"/>
    </mc:Choice>
    <mc:Fallback>
      <p:transition spd="slow" advTm="3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48DC00-2CB7-5A49-9225-A0AF6BECA1C9}"/>
              </a:ext>
            </a:extLst>
          </p:cNvPr>
          <p:cNvSpPr>
            <a:spLocks noGrp="1"/>
          </p:cNvSpPr>
          <p:nvPr>
            <p:ph type="title"/>
          </p:nvPr>
        </p:nvSpPr>
        <p:spPr>
          <a:xfrm>
            <a:off x="817274" y="2617361"/>
            <a:ext cx="2707273" cy="1979065"/>
          </a:xfrm>
        </p:spPr>
        <p:txBody>
          <a:bodyPr vert="horz" lIns="91440" tIns="45720" rIns="91440" bIns="45720" rtlCol="0" anchor="t">
            <a:normAutofit/>
          </a:bodyPr>
          <a:lstStyle/>
          <a:p>
            <a:r>
              <a:rPr lang="en-US" sz="4000" b="1" kern="1200" dirty="0">
                <a:solidFill>
                  <a:srgbClr val="FFFFFF"/>
                </a:solidFill>
                <a:latin typeface="+mj-lt"/>
                <a:ea typeface="+mj-ea"/>
                <a:cs typeface="+mj-cs"/>
              </a:rPr>
              <a:t>Updated Treatment Codes</a:t>
            </a:r>
            <a:endParaRPr lang="en-US" sz="2400" b="1" kern="1200" dirty="0">
              <a:solidFill>
                <a:srgbClr val="FF0000"/>
              </a:solidFill>
              <a:latin typeface="+mn-lt"/>
              <a:ea typeface="+mj-ea"/>
              <a:cs typeface="+mj-cs"/>
            </a:endParaRPr>
          </a:p>
        </p:txBody>
      </p:sp>
      <p:pic>
        <p:nvPicPr>
          <p:cNvPr id="13" name="Content Placeholder 12" descr="Table&#10;&#10;Description automatically generated">
            <a:extLst>
              <a:ext uri="{FF2B5EF4-FFF2-40B4-BE49-F238E27FC236}">
                <a16:creationId xmlns:a16="http://schemas.microsoft.com/office/drawing/2014/main" id="{2D01AEA7-2AC7-8C48-A5B8-F9871A5A3C3F}"/>
              </a:ext>
            </a:extLst>
          </p:cNvPr>
          <p:cNvPicPr>
            <a:picLocks noGrp="1" noChangeAspect="1"/>
          </p:cNvPicPr>
          <p:nvPr>
            <p:ph idx="1"/>
          </p:nvPr>
        </p:nvPicPr>
        <p:blipFill>
          <a:blip r:embed="rId5"/>
          <a:stretch>
            <a:fillRect/>
          </a:stretch>
        </p:blipFill>
        <p:spPr>
          <a:xfrm>
            <a:off x="5489160" y="467767"/>
            <a:ext cx="5252283" cy="5516664"/>
          </a:xfrm>
        </p:spPr>
      </p:pic>
      <p:pic>
        <p:nvPicPr>
          <p:cNvPr id="12" name="Picture 11" descr="A picture containing text&#10;&#10;Description automatically generated">
            <a:extLst>
              <a:ext uri="{FF2B5EF4-FFF2-40B4-BE49-F238E27FC236}">
                <a16:creationId xmlns:a16="http://schemas.microsoft.com/office/drawing/2014/main" id="{6F339DB4-32A3-992E-A18D-7C7E30419C28}"/>
              </a:ext>
            </a:extLst>
          </p:cNvPr>
          <p:cNvPicPr>
            <a:picLocks noChangeAspect="1"/>
          </p:cNvPicPr>
          <p:nvPr/>
        </p:nvPicPr>
        <p:blipFill>
          <a:blip r:embed="rId6"/>
          <a:stretch>
            <a:fillRect/>
          </a:stretch>
        </p:blipFill>
        <p:spPr>
          <a:xfrm>
            <a:off x="2090713" y="6452198"/>
            <a:ext cx="1781400" cy="413078"/>
          </a:xfrm>
          <a:prstGeom prst="rect">
            <a:avLst/>
          </a:prstGeom>
        </p:spPr>
      </p:pic>
      <p:sp>
        <p:nvSpPr>
          <p:cNvPr id="14" name="TextBox 13">
            <a:extLst>
              <a:ext uri="{FF2B5EF4-FFF2-40B4-BE49-F238E27FC236}">
                <a16:creationId xmlns:a16="http://schemas.microsoft.com/office/drawing/2014/main" id="{DEC1C535-46C0-9740-A47D-EE62CD56D104}"/>
              </a:ext>
            </a:extLst>
          </p:cNvPr>
          <p:cNvSpPr txBox="1"/>
          <p:nvPr/>
        </p:nvSpPr>
        <p:spPr>
          <a:xfrm>
            <a:off x="228602" y="4515874"/>
            <a:ext cx="4038604" cy="492443"/>
          </a:xfrm>
          <a:prstGeom prst="rect">
            <a:avLst/>
          </a:prstGeom>
          <a:noFill/>
        </p:spPr>
        <p:txBody>
          <a:bodyPr wrap="square" rtlCol="0">
            <a:spAutoFit/>
          </a:bodyPr>
          <a:lstStyle/>
          <a:p>
            <a:r>
              <a:rPr lang="en-US" sz="1400" i="1" dirty="0">
                <a:solidFill>
                  <a:schemeClr val="bg1"/>
                </a:solidFill>
              </a:rPr>
              <a:t>*2022 treatment codes replace those of </a:t>
            </a:r>
            <a:r>
              <a:rPr lang="en-US" sz="1400" i="1" dirty="0">
                <a:solidFill>
                  <a:schemeClr val="bg1"/>
                </a:solidFill>
                <a:latin typeface="+mj-lt"/>
              </a:rPr>
              <a:t>2018 </a:t>
            </a:r>
            <a:r>
              <a:rPr lang="en-US" sz="1400" i="1" dirty="0">
                <a:solidFill>
                  <a:schemeClr val="bg1"/>
                </a:solidFill>
              </a:rPr>
              <a:t> </a:t>
            </a:r>
          </a:p>
          <a:p>
            <a:endParaRPr lang="en-US" sz="1200" dirty="0">
              <a:solidFill>
                <a:schemeClr val="bg1"/>
              </a:solidFill>
            </a:endParaRPr>
          </a:p>
        </p:txBody>
      </p:sp>
      <p:sp>
        <p:nvSpPr>
          <p:cNvPr id="16" name="TextBox 15">
            <a:extLst>
              <a:ext uri="{FF2B5EF4-FFF2-40B4-BE49-F238E27FC236}">
                <a16:creationId xmlns:a16="http://schemas.microsoft.com/office/drawing/2014/main" id="{A9698F9C-EDC4-610A-EADC-2E03DF822B73}"/>
              </a:ext>
            </a:extLst>
          </p:cNvPr>
          <p:cNvSpPr txBox="1"/>
          <p:nvPr/>
        </p:nvSpPr>
        <p:spPr>
          <a:xfrm>
            <a:off x="3886208" y="6452198"/>
            <a:ext cx="8381997" cy="830997"/>
          </a:xfrm>
          <a:prstGeom prst="rect">
            <a:avLst/>
          </a:prstGeom>
          <a:noFill/>
        </p:spPr>
        <p:txBody>
          <a:bodyPr wrap="square">
            <a:spAutoFit/>
          </a:bodyPr>
          <a:lstStyle/>
          <a:p>
            <a:pPr algn="ctr"/>
            <a:r>
              <a:rPr lang="en-US" sz="1600" dirty="0">
                <a:solidFill>
                  <a:schemeClr val="accent1">
                    <a:lumMod val="75000"/>
                  </a:schemeClr>
                </a:solidFill>
                <a:hlinkClick r:id="rId7">
                  <a:extLst>
                    <a:ext uri="{A12FA001-AC4F-418D-AE19-62706E023703}">
                      <ahyp:hlinkClr xmlns:ahyp="http://schemas.microsoft.com/office/drawing/2018/hyperlinkcolor" val="tx"/>
                    </a:ext>
                  </a:extLst>
                </a:hlinkClick>
              </a:rPr>
              <a:t>2021 STI Treatment Guidelines</a:t>
            </a:r>
            <a:r>
              <a:rPr lang="en-US" sz="1600" dirty="0">
                <a:solidFill>
                  <a:schemeClr val="accent1">
                    <a:lumMod val="75000"/>
                  </a:schemeClr>
                </a:solidFill>
              </a:rPr>
              <a:t> | </a:t>
            </a:r>
            <a:r>
              <a:rPr lang="en-US" sz="1600" dirty="0">
                <a:solidFill>
                  <a:schemeClr val="accent1">
                    <a:lumMod val="75000"/>
                  </a:schemeClr>
                </a:solidFill>
                <a:hlinkClick r:id="rId8">
                  <a:extLst>
                    <a:ext uri="{A12FA001-AC4F-418D-AE19-62706E023703}">
                      <ahyp:hlinkClr xmlns:ahyp="http://schemas.microsoft.com/office/drawing/2018/hyperlinkcolor" val="tx"/>
                    </a:ext>
                  </a:extLst>
                </a:hlinkClick>
              </a:rPr>
              <a:t>2022 STI Morb Report &amp; Rx Codes</a:t>
            </a:r>
            <a:r>
              <a:rPr lang="en-US" sz="1600" dirty="0">
                <a:solidFill>
                  <a:schemeClr val="accent1">
                    <a:lumMod val="75000"/>
                  </a:schemeClr>
                </a:solidFill>
              </a:rPr>
              <a:t> | </a:t>
            </a:r>
            <a:r>
              <a:rPr lang="en-US" sz="1600" dirty="0">
                <a:solidFill>
                  <a:schemeClr val="accent1">
                    <a:lumMod val="75000"/>
                  </a:schemeClr>
                </a:solidFill>
                <a:hlinkClick r:id="rId9">
                  <a:extLst>
                    <a:ext uri="{A12FA001-AC4F-418D-AE19-62706E023703}">
                      <ahyp:hlinkClr xmlns:ahyp="http://schemas.microsoft.com/office/drawing/2018/hyperlinkcolor" val="tx"/>
                    </a:ext>
                  </a:extLst>
                </a:hlinkClick>
              </a:rPr>
              <a:t>Expedited Partner Therapy</a:t>
            </a:r>
            <a:endParaRPr lang="en-US" sz="1600" dirty="0">
              <a:solidFill>
                <a:schemeClr val="accent1">
                  <a:lumMod val="75000"/>
                </a:schemeClr>
              </a:solidFill>
            </a:endParaRPr>
          </a:p>
          <a:p>
            <a:endParaRPr lang="en-US" sz="1600" dirty="0">
              <a:solidFill>
                <a:schemeClr val="accent1">
                  <a:lumMod val="75000"/>
                </a:schemeClr>
              </a:solidFill>
            </a:endParaRPr>
          </a:p>
          <a:p>
            <a:endParaRPr lang="en-US" sz="1600" dirty="0">
              <a:solidFill>
                <a:schemeClr val="accent1">
                  <a:lumMod val="75000"/>
                </a:schemeClr>
              </a:solidFill>
            </a:endParaRPr>
          </a:p>
        </p:txBody>
      </p:sp>
      <p:pic>
        <p:nvPicPr>
          <p:cNvPr id="4" name="Audio 3">
            <a:hlinkClick r:id="" action="ppaction://media"/>
            <a:extLst>
              <a:ext uri="{FF2B5EF4-FFF2-40B4-BE49-F238E27FC236}">
                <a16:creationId xmlns:a16="http://schemas.microsoft.com/office/drawing/2014/main" id="{4DB653E8-CD52-781E-9A32-E1FEA56B41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27178782"/>
      </p:ext>
    </p:extLst>
  </p:cSld>
  <p:clrMapOvr>
    <a:masterClrMapping/>
  </p:clrMapOvr>
  <mc:AlternateContent xmlns:mc="http://schemas.openxmlformats.org/markup-compatibility/2006">
    <mc:Choice xmlns:p14="http://schemas.microsoft.com/office/powerpoint/2010/main" Requires="p14">
      <p:transition spd="slow" p14:dur="2000" advTm="16309"/>
    </mc:Choice>
    <mc:Fallback>
      <p:transition spd="slow" advTm="16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8DC00-2CB7-5A49-9225-A0AF6BECA1C9}"/>
              </a:ext>
            </a:extLst>
          </p:cNvPr>
          <p:cNvSpPr>
            <a:spLocks noGrp="1"/>
          </p:cNvSpPr>
          <p:nvPr>
            <p:ph type="title"/>
          </p:nvPr>
        </p:nvSpPr>
        <p:spPr>
          <a:xfrm>
            <a:off x="1371599" y="294538"/>
            <a:ext cx="9895951" cy="1033669"/>
          </a:xfrm>
        </p:spPr>
        <p:txBody>
          <a:bodyPr vert="horz" lIns="91440" tIns="45720" rIns="91440" bIns="45720" rtlCol="0">
            <a:normAutofit/>
          </a:bodyPr>
          <a:lstStyle/>
          <a:p>
            <a:pPr algn="ctr"/>
            <a:r>
              <a:rPr lang="en-US" sz="4000" b="1">
                <a:solidFill>
                  <a:schemeClr val="bg1"/>
                </a:solidFill>
              </a:rPr>
              <a:t>Expedited Partner Therapy (EPT)</a:t>
            </a:r>
            <a:endParaRPr lang="en-US" sz="4000" kern="1200">
              <a:solidFill>
                <a:srgbClr val="FFFFFF"/>
              </a:solidFill>
              <a:latin typeface="+mj-lt"/>
              <a:ea typeface="+mj-ea"/>
              <a:cs typeface="+mj-cs"/>
            </a:endParaRPr>
          </a:p>
        </p:txBody>
      </p:sp>
      <p:sp>
        <p:nvSpPr>
          <p:cNvPr id="12" name="Content Placeholder 11">
            <a:extLst>
              <a:ext uri="{FF2B5EF4-FFF2-40B4-BE49-F238E27FC236}">
                <a16:creationId xmlns:a16="http://schemas.microsoft.com/office/drawing/2014/main" id="{2303E185-9663-1543-9877-09B5F2F226C7}"/>
              </a:ext>
            </a:extLst>
          </p:cNvPr>
          <p:cNvSpPr>
            <a:spLocks noGrp="1"/>
          </p:cNvSpPr>
          <p:nvPr>
            <p:ph idx="1"/>
          </p:nvPr>
        </p:nvSpPr>
        <p:spPr>
          <a:xfrm>
            <a:off x="459351" y="1891970"/>
            <a:ext cx="10571506" cy="4109585"/>
          </a:xfrm>
        </p:spPr>
        <p:txBody>
          <a:bodyPr anchor="ctr">
            <a:normAutofit/>
          </a:bodyPr>
          <a:lstStyle/>
          <a:p>
            <a:pPr marL="0" indent="0">
              <a:buNone/>
            </a:pPr>
            <a:r>
              <a:rPr lang="en-US" sz="2400" dirty="0"/>
              <a:t>The clinical practice of treating the sex partners of patients diagnosed with chlamydia or gonorrhea by providing prescriptions or medications to the patient to take to his/her partner </a:t>
            </a:r>
            <a:r>
              <a:rPr lang="en-US" sz="2400" i="1" dirty="0"/>
              <a:t>without the health care provider first examining the partner.</a:t>
            </a:r>
          </a:p>
          <a:p>
            <a:pPr marL="0" indent="0">
              <a:buNone/>
            </a:pPr>
            <a:endParaRPr lang="en-US" sz="2400" i="1" dirty="0"/>
          </a:p>
          <a:p>
            <a:pPr marL="0" indent="0">
              <a:buNone/>
            </a:pPr>
            <a:r>
              <a:rPr lang="en-US" sz="2400" b="1" dirty="0">
                <a:solidFill>
                  <a:schemeClr val="accent1">
                    <a:lumMod val="75000"/>
                  </a:schemeClr>
                </a:solidFill>
              </a:rPr>
              <a:t>EPT Works</a:t>
            </a:r>
          </a:p>
          <a:p>
            <a:r>
              <a:rPr lang="en-US" sz="2000" dirty="0"/>
              <a:t>standard of care and endorsed by CDC</a:t>
            </a:r>
          </a:p>
          <a:p>
            <a:r>
              <a:rPr lang="en-US" sz="2000" dirty="0"/>
              <a:t>proven to reduce re-infection rates and possible health complications</a:t>
            </a:r>
          </a:p>
          <a:p>
            <a:r>
              <a:rPr lang="en-US" sz="2000" dirty="0"/>
              <a:t>effective tool to combat the rising STD rates</a:t>
            </a:r>
          </a:p>
          <a:p>
            <a:r>
              <a:rPr lang="en-US" sz="2000" dirty="0"/>
              <a:t>useful option to facilitate partner treatment</a:t>
            </a:r>
            <a:endParaRPr lang="en-US" sz="2000" i="1" dirty="0"/>
          </a:p>
        </p:txBody>
      </p:sp>
      <p:pic>
        <p:nvPicPr>
          <p:cNvPr id="9" name="Picture 8" descr="A picture containing text&#10;&#10;Description automatically generated">
            <a:extLst>
              <a:ext uri="{FF2B5EF4-FFF2-40B4-BE49-F238E27FC236}">
                <a16:creationId xmlns:a16="http://schemas.microsoft.com/office/drawing/2014/main" id="{E24BB5D5-3B3A-DBE7-48B1-0FBD8A6C03E3}"/>
              </a:ext>
            </a:extLst>
          </p:cNvPr>
          <p:cNvPicPr>
            <a:picLocks noChangeAspect="1"/>
          </p:cNvPicPr>
          <p:nvPr/>
        </p:nvPicPr>
        <p:blipFill>
          <a:blip r:embed="rId5"/>
          <a:stretch>
            <a:fillRect/>
          </a:stretch>
        </p:blipFill>
        <p:spPr>
          <a:xfrm>
            <a:off x="1" y="6313550"/>
            <a:ext cx="2249714" cy="521673"/>
          </a:xfrm>
          <a:prstGeom prst="rect">
            <a:avLst/>
          </a:prstGeom>
        </p:spPr>
      </p:pic>
      <p:sp>
        <p:nvSpPr>
          <p:cNvPr id="10" name="TextBox 9">
            <a:extLst>
              <a:ext uri="{FF2B5EF4-FFF2-40B4-BE49-F238E27FC236}">
                <a16:creationId xmlns:a16="http://schemas.microsoft.com/office/drawing/2014/main" id="{8E4899EE-E521-CFBF-AF91-896357683050}"/>
              </a:ext>
            </a:extLst>
          </p:cNvPr>
          <p:cNvSpPr txBox="1"/>
          <p:nvPr/>
        </p:nvSpPr>
        <p:spPr>
          <a:xfrm>
            <a:off x="2249716" y="6466896"/>
            <a:ext cx="9753598" cy="923330"/>
          </a:xfrm>
          <a:prstGeom prst="rect">
            <a:avLst/>
          </a:prstGeom>
          <a:noFill/>
        </p:spPr>
        <p:txBody>
          <a:bodyPr wrap="square">
            <a:spAutoFit/>
          </a:bodyPr>
          <a:lstStyle/>
          <a:p>
            <a:pPr algn="ctr"/>
            <a:r>
              <a:rPr lang="en-US" sz="1800" dirty="0">
                <a:solidFill>
                  <a:schemeClr val="accent1">
                    <a:lumMod val="75000"/>
                  </a:schemeClr>
                </a:solidFill>
                <a:hlinkClick r:id="rId6">
                  <a:extLst>
                    <a:ext uri="{A12FA001-AC4F-418D-AE19-62706E023703}">
                      <ahyp:hlinkClr xmlns:ahyp="http://schemas.microsoft.com/office/drawing/2018/hyperlinkcolor" val="tx"/>
                    </a:ext>
                  </a:extLst>
                </a:hlinkClick>
              </a:rPr>
              <a:t>2021 STI Treatment Guidelines</a:t>
            </a:r>
            <a:r>
              <a:rPr lang="en-US" sz="1800" dirty="0">
                <a:solidFill>
                  <a:schemeClr val="accent1">
                    <a:lumMod val="75000"/>
                  </a:schemeClr>
                </a:solidFill>
              </a:rPr>
              <a:t> | </a:t>
            </a:r>
            <a:r>
              <a:rPr lang="en-US" dirty="0">
                <a:solidFill>
                  <a:schemeClr val="accent1">
                    <a:lumMod val="75000"/>
                  </a:schemeClr>
                </a:solidFill>
                <a:hlinkClick r:id="rId7">
                  <a:extLst>
                    <a:ext uri="{A12FA001-AC4F-418D-AE19-62706E023703}">
                      <ahyp:hlinkClr xmlns:ahyp="http://schemas.microsoft.com/office/drawing/2018/hyperlinkcolor" val="tx"/>
                    </a:ext>
                  </a:extLst>
                </a:hlinkClick>
              </a:rPr>
              <a:t>2022 STI Morb Report &amp; Rx Codes</a:t>
            </a:r>
            <a:r>
              <a:rPr lang="en-US" dirty="0">
                <a:solidFill>
                  <a:schemeClr val="accent1">
                    <a:lumMod val="75000"/>
                  </a:schemeClr>
                </a:solidFill>
              </a:rPr>
              <a:t> | </a:t>
            </a:r>
            <a:r>
              <a:rPr lang="en-US" dirty="0">
                <a:solidFill>
                  <a:schemeClr val="accent1">
                    <a:lumMod val="75000"/>
                  </a:schemeClr>
                </a:solidFill>
                <a:hlinkClick r:id="rId8">
                  <a:extLst>
                    <a:ext uri="{A12FA001-AC4F-418D-AE19-62706E023703}">
                      <ahyp:hlinkClr xmlns:ahyp="http://schemas.microsoft.com/office/drawing/2018/hyperlinkcolor" val="tx"/>
                    </a:ext>
                  </a:extLst>
                </a:hlinkClick>
              </a:rPr>
              <a:t>Expedited Partner Therapy</a:t>
            </a:r>
            <a:endParaRPr lang="en-US" dirty="0">
              <a:solidFill>
                <a:schemeClr val="accent1">
                  <a:lumMod val="75000"/>
                </a:schemeClr>
              </a:solidFill>
            </a:endParaRPr>
          </a:p>
          <a:p>
            <a:endParaRPr lang="en-US" dirty="0">
              <a:solidFill>
                <a:schemeClr val="accent1">
                  <a:lumMod val="75000"/>
                </a:schemeClr>
              </a:solidFill>
            </a:endParaRPr>
          </a:p>
          <a:p>
            <a:endParaRPr lang="en-US" sz="1800" dirty="0">
              <a:solidFill>
                <a:schemeClr val="accent1">
                  <a:lumMod val="75000"/>
                </a:schemeClr>
              </a:solidFill>
            </a:endParaRPr>
          </a:p>
        </p:txBody>
      </p:sp>
      <p:pic>
        <p:nvPicPr>
          <p:cNvPr id="4" name="Audio 3">
            <a:hlinkClick r:id="" action="ppaction://media"/>
            <a:extLst>
              <a:ext uri="{FF2B5EF4-FFF2-40B4-BE49-F238E27FC236}">
                <a16:creationId xmlns:a16="http://schemas.microsoft.com/office/drawing/2014/main" id="{7374A03A-B425-161C-50E4-BE891A0FAF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2703061"/>
      </p:ext>
    </p:extLst>
  </p:cSld>
  <p:clrMapOvr>
    <a:masterClrMapping/>
  </p:clrMapOvr>
  <mc:AlternateContent xmlns:mc="http://schemas.openxmlformats.org/markup-compatibility/2006">
    <mc:Choice xmlns:p14="http://schemas.microsoft.com/office/powerpoint/2010/main" Requires="p14">
      <p:transition spd="slow" p14:dur="2000" advTm="39370"/>
    </mc:Choice>
    <mc:Fallback>
      <p:transition spd="slow" advTm="3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144208-AAFC-4C3A-A4F1-EF3D72AF4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D1B10B-97F1-1741-84A1-F812E1F04A8A}"/>
              </a:ext>
            </a:extLst>
          </p:cNvPr>
          <p:cNvSpPr>
            <a:spLocks noGrp="1"/>
          </p:cNvSpPr>
          <p:nvPr>
            <p:ph idx="1"/>
          </p:nvPr>
        </p:nvSpPr>
        <p:spPr>
          <a:xfrm>
            <a:off x="473829" y="952727"/>
            <a:ext cx="5257799" cy="5533496"/>
          </a:xfrm>
        </p:spPr>
        <p:txBody>
          <a:bodyPr anchor="ctr">
            <a:normAutofit/>
          </a:bodyPr>
          <a:lstStyle/>
          <a:p>
            <a:pPr marL="171450" indent="-171450"/>
            <a:r>
              <a:rPr lang="en-US" sz="2000" dirty="0"/>
              <a:t>Patient first &amp; last name</a:t>
            </a:r>
          </a:p>
          <a:p>
            <a:pPr marL="171450" indent="-171450"/>
            <a:r>
              <a:rPr lang="en-US" sz="2000" dirty="0"/>
              <a:t>Residential address</a:t>
            </a:r>
          </a:p>
          <a:p>
            <a:pPr marL="171450" indent="-171450"/>
            <a:r>
              <a:rPr lang="en-US" sz="2000" dirty="0"/>
              <a:t>DOB</a:t>
            </a:r>
          </a:p>
          <a:p>
            <a:pPr marL="171450" indent="-171450"/>
            <a:r>
              <a:rPr lang="en-US" sz="2000" dirty="0"/>
              <a:t>Phone number</a:t>
            </a:r>
          </a:p>
          <a:p>
            <a:pPr marL="171450" indent="-171450"/>
            <a:r>
              <a:rPr lang="en-US" sz="2000" dirty="0"/>
              <a:t>Race</a:t>
            </a:r>
          </a:p>
          <a:p>
            <a:pPr marL="171450" indent="-171450"/>
            <a:r>
              <a:rPr lang="en-US" sz="2000" dirty="0"/>
              <a:t>Ethnicity</a:t>
            </a:r>
          </a:p>
          <a:p>
            <a:pPr marL="171450" indent="-171450"/>
            <a:r>
              <a:rPr lang="en-US" sz="2000" dirty="0"/>
              <a:t>Sex at birth</a:t>
            </a:r>
          </a:p>
          <a:p>
            <a:pPr marL="171450" indent="-171450"/>
            <a:r>
              <a:rPr lang="en-US" sz="2000" dirty="0"/>
              <a:t>Current gender</a:t>
            </a:r>
          </a:p>
          <a:p>
            <a:pPr marL="171450" indent="-171450"/>
            <a:r>
              <a:rPr lang="en-US" sz="2000" dirty="0"/>
              <a:t>Sex of sex partner(s)</a:t>
            </a:r>
          </a:p>
          <a:p>
            <a:pPr marL="0" indent="0">
              <a:buNone/>
            </a:pPr>
            <a:r>
              <a:rPr lang="en-US" sz="1800" i="1" dirty="0"/>
              <a:t>For female patients -  whether they are pregnant, and if so, estimated due date</a:t>
            </a:r>
          </a:p>
          <a:p>
            <a:pPr marL="0" indent="0">
              <a:buNone/>
            </a:pPr>
            <a:endParaRPr lang="en-US" sz="2400" dirty="0"/>
          </a:p>
        </p:txBody>
      </p:sp>
      <p:sp>
        <p:nvSpPr>
          <p:cNvPr id="6" name="TextBox 5">
            <a:extLst>
              <a:ext uri="{FF2B5EF4-FFF2-40B4-BE49-F238E27FC236}">
                <a16:creationId xmlns:a16="http://schemas.microsoft.com/office/drawing/2014/main" id="{D69D7566-F61D-6C41-9237-F4A25FEB7AB6}"/>
              </a:ext>
            </a:extLst>
          </p:cNvPr>
          <p:cNvSpPr txBox="1"/>
          <p:nvPr/>
        </p:nvSpPr>
        <p:spPr>
          <a:xfrm>
            <a:off x="6949014" y="340013"/>
            <a:ext cx="4529061" cy="677108"/>
          </a:xfrm>
          <a:prstGeom prst="rect">
            <a:avLst/>
          </a:prstGeom>
          <a:noFill/>
        </p:spPr>
        <p:txBody>
          <a:bodyPr wrap="square" rtlCol="0">
            <a:spAutoFit/>
          </a:bodyPr>
          <a:lstStyle/>
          <a:p>
            <a:pPr algn="ctr"/>
            <a:r>
              <a:rPr lang="en-US" sz="3800" b="1" dirty="0">
                <a:solidFill>
                  <a:srgbClr val="0070C0"/>
                </a:solidFill>
                <a:latin typeface="+mj-lt"/>
              </a:rPr>
              <a:t>Reporting Treatment</a:t>
            </a:r>
          </a:p>
        </p:txBody>
      </p:sp>
      <p:sp>
        <p:nvSpPr>
          <p:cNvPr id="8" name="TextBox 7">
            <a:extLst>
              <a:ext uri="{FF2B5EF4-FFF2-40B4-BE49-F238E27FC236}">
                <a16:creationId xmlns:a16="http://schemas.microsoft.com/office/drawing/2014/main" id="{D6BF8411-E34E-4B4F-AC6A-6182DA29BBF3}"/>
              </a:ext>
            </a:extLst>
          </p:cNvPr>
          <p:cNvSpPr txBox="1"/>
          <p:nvPr/>
        </p:nvSpPr>
        <p:spPr>
          <a:xfrm>
            <a:off x="838199" y="334987"/>
            <a:ext cx="4529061" cy="677108"/>
          </a:xfrm>
          <a:prstGeom prst="rect">
            <a:avLst/>
          </a:prstGeom>
          <a:noFill/>
        </p:spPr>
        <p:txBody>
          <a:bodyPr wrap="square" rtlCol="0">
            <a:spAutoFit/>
          </a:bodyPr>
          <a:lstStyle/>
          <a:p>
            <a:r>
              <a:rPr lang="en-US" sz="3800" b="1" dirty="0">
                <a:solidFill>
                  <a:srgbClr val="0070C0"/>
                </a:solidFill>
                <a:latin typeface="+mj-lt"/>
              </a:rPr>
              <a:t>Reporting Patient Info</a:t>
            </a:r>
          </a:p>
        </p:txBody>
      </p:sp>
      <p:sp>
        <p:nvSpPr>
          <p:cNvPr id="9" name="Content Placeholder 2">
            <a:extLst>
              <a:ext uri="{FF2B5EF4-FFF2-40B4-BE49-F238E27FC236}">
                <a16:creationId xmlns:a16="http://schemas.microsoft.com/office/drawing/2014/main" id="{37A56D5F-8777-B745-96F8-E87962ED01F0}"/>
              </a:ext>
            </a:extLst>
          </p:cNvPr>
          <p:cNvSpPr txBox="1">
            <a:spLocks/>
          </p:cNvSpPr>
          <p:nvPr/>
        </p:nvSpPr>
        <p:spPr>
          <a:xfrm>
            <a:off x="6460368" y="-232229"/>
            <a:ext cx="5286521" cy="55334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Date(s) treated</a:t>
            </a:r>
          </a:p>
          <a:p>
            <a:r>
              <a:rPr lang="en-US" sz="2000" dirty="0"/>
              <a:t>Rx code(s)</a:t>
            </a:r>
          </a:p>
          <a:p>
            <a:r>
              <a:rPr lang="en-US" sz="2000" dirty="0"/>
              <a:t>Treatment facility</a:t>
            </a:r>
          </a:p>
          <a:p>
            <a:r>
              <a:rPr lang="en-US" sz="2000" dirty="0"/>
              <a:t>Expedited partner therapy (yes/no)</a:t>
            </a:r>
          </a:p>
          <a:p>
            <a:r>
              <a:rPr lang="en-US" sz="2000" dirty="0"/>
              <a:t>Attempts to notify patient of positive test </a:t>
            </a:r>
          </a:p>
          <a:p>
            <a:pPr marL="0" indent="0">
              <a:buFont typeface="Arial" panose="020B0604020202020204" pitchFamily="34" charset="0"/>
              <a:buNone/>
            </a:pPr>
            <a:endParaRPr lang="en-US" sz="2400" dirty="0"/>
          </a:p>
        </p:txBody>
      </p:sp>
      <p:sp>
        <p:nvSpPr>
          <p:cNvPr id="7" name="TextBox 6">
            <a:extLst>
              <a:ext uri="{FF2B5EF4-FFF2-40B4-BE49-F238E27FC236}">
                <a16:creationId xmlns:a16="http://schemas.microsoft.com/office/drawing/2014/main" id="{B35D5211-1EA3-7B6C-81E6-5E9DF3110DB0}"/>
              </a:ext>
            </a:extLst>
          </p:cNvPr>
          <p:cNvSpPr txBox="1"/>
          <p:nvPr/>
        </p:nvSpPr>
        <p:spPr>
          <a:xfrm>
            <a:off x="2728688" y="6426854"/>
            <a:ext cx="9753598" cy="923330"/>
          </a:xfrm>
          <a:prstGeom prst="rect">
            <a:avLst/>
          </a:prstGeom>
          <a:noFill/>
        </p:spPr>
        <p:txBody>
          <a:bodyPr wrap="square">
            <a:spAutoFit/>
          </a:bodyPr>
          <a:lstStyle/>
          <a:p>
            <a:pPr algn="ctr"/>
            <a:r>
              <a:rPr lang="en-US" sz="1800" dirty="0">
                <a:solidFill>
                  <a:schemeClr val="accent1">
                    <a:lumMod val="75000"/>
                  </a:schemeClr>
                </a:solidFill>
                <a:hlinkClick r:id="rId5">
                  <a:extLst>
                    <a:ext uri="{A12FA001-AC4F-418D-AE19-62706E023703}">
                      <ahyp:hlinkClr xmlns:ahyp="http://schemas.microsoft.com/office/drawing/2018/hyperlinkcolor" val="tx"/>
                    </a:ext>
                  </a:extLst>
                </a:hlinkClick>
              </a:rPr>
              <a:t>2021 STI Treatment Guidelines</a:t>
            </a:r>
            <a:r>
              <a:rPr lang="en-US" sz="1800" dirty="0">
                <a:solidFill>
                  <a:schemeClr val="accent1">
                    <a:lumMod val="75000"/>
                  </a:schemeClr>
                </a:solidFill>
              </a:rPr>
              <a:t> | </a:t>
            </a:r>
            <a:r>
              <a:rPr lang="en-US" dirty="0">
                <a:solidFill>
                  <a:schemeClr val="accent1">
                    <a:lumMod val="75000"/>
                  </a:schemeClr>
                </a:solidFill>
                <a:hlinkClick r:id="rId6">
                  <a:extLst>
                    <a:ext uri="{A12FA001-AC4F-418D-AE19-62706E023703}">
                      <ahyp:hlinkClr xmlns:ahyp="http://schemas.microsoft.com/office/drawing/2018/hyperlinkcolor" val="tx"/>
                    </a:ext>
                  </a:extLst>
                </a:hlinkClick>
              </a:rPr>
              <a:t>2022 STI Morb Report &amp; Rx Codes</a:t>
            </a:r>
            <a:r>
              <a:rPr lang="en-US" dirty="0">
                <a:solidFill>
                  <a:schemeClr val="accent1">
                    <a:lumMod val="75000"/>
                  </a:schemeClr>
                </a:solidFill>
              </a:rPr>
              <a:t> | </a:t>
            </a:r>
            <a:r>
              <a:rPr lang="en-US" dirty="0">
                <a:solidFill>
                  <a:schemeClr val="accent1">
                    <a:lumMod val="75000"/>
                  </a:schemeClr>
                </a:solidFill>
                <a:hlinkClick r:id="rId7">
                  <a:extLst>
                    <a:ext uri="{A12FA001-AC4F-418D-AE19-62706E023703}">
                      <ahyp:hlinkClr xmlns:ahyp="http://schemas.microsoft.com/office/drawing/2018/hyperlinkcolor" val="tx"/>
                    </a:ext>
                  </a:extLst>
                </a:hlinkClick>
              </a:rPr>
              <a:t>Expedited Partner Therapy</a:t>
            </a:r>
            <a:endParaRPr lang="en-US" dirty="0">
              <a:solidFill>
                <a:schemeClr val="accent1">
                  <a:lumMod val="75000"/>
                </a:schemeClr>
              </a:solidFill>
            </a:endParaRPr>
          </a:p>
          <a:p>
            <a:endParaRPr lang="en-US" dirty="0">
              <a:solidFill>
                <a:schemeClr val="accent1">
                  <a:lumMod val="75000"/>
                </a:schemeClr>
              </a:solidFill>
            </a:endParaRPr>
          </a:p>
          <a:p>
            <a:endParaRPr lang="en-US" sz="1800" dirty="0">
              <a:solidFill>
                <a:schemeClr val="accent1">
                  <a:lumMod val="75000"/>
                </a:schemeClr>
              </a:solidFill>
            </a:endParaRPr>
          </a:p>
        </p:txBody>
      </p:sp>
      <p:pic>
        <p:nvPicPr>
          <p:cNvPr id="11" name="Picture 10" descr="A picture containing text&#10;&#10;Description automatically generated">
            <a:extLst>
              <a:ext uri="{FF2B5EF4-FFF2-40B4-BE49-F238E27FC236}">
                <a16:creationId xmlns:a16="http://schemas.microsoft.com/office/drawing/2014/main" id="{D8596042-D53E-D373-B535-B17191F5E5AC}"/>
              </a:ext>
            </a:extLst>
          </p:cNvPr>
          <p:cNvPicPr>
            <a:picLocks noChangeAspect="1"/>
          </p:cNvPicPr>
          <p:nvPr/>
        </p:nvPicPr>
        <p:blipFill>
          <a:blip r:embed="rId8"/>
          <a:stretch>
            <a:fillRect/>
          </a:stretch>
        </p:blipFill>
        <p:spPr>
          <a:xfrm>
            <a:off x="1" y="6313550"/>
            <a:ext cx="2249714" cy="521673"/>
          </a:xfrm>
          <a:prstGeom prst="rect">
            <a:avLst/>
          </a:prstGeom>
        </p:spPr>
      </p:pic>
      <p:pic>
        <p:nvPicPr>
          <p:cNvPr id="5" name="Audio 4">
            <a:hlinkClick r:id="" action="ppaction://media"/>
            <a:extLst>
              <a:ext uri="{FF2B5EF4-FFF2-40B4-BE49-F238E27FC236}">
                <a16:creationId xmlns:a16="http://schemas.microsoft.com/office/drawing/2014/main" id="{11E52470-D0AE-6D8F-96DB-041E36F524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50938261"/>
      </p:ext>
    </p:extLst>
  </p:cSld>
  <p:clrMapOvr>
    <a:masterClrMapping/>
  </p:clrMapOvr>
  <mc:AlternateContent xmlns:mc="http://schemas.openxmlformats.org/markup-compatibility/2006">
    <mc:Choice xmlns:p14="http://schemas.microsoft.com/office/powerpoint/2010/main" Requires="p14">
      <p:transition spd="slow" p14:dur="2000" advTm="50602"/>
    </mc:Choice>
    <mc:Fallback>
      <p:transition spd="slow" advTm="50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8DC00-2CB7-5A49-9225-A0AF6BECA1C9}"/>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4000" b="1">
                <a:solidFill>
                  <a:srgbClr val="FFFFFF"/>
                </a:solidFill>
              </a:rPr>
              <a:t>Reporting Options</a:t>
            </a:r>
          </a:p>
        </p:txBody>
      </p:sp>
      <p:cxnSp>
        <p:nvCxnSpPr>
          <p:cNvPr id="35" name="Straight Connector 3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10;&#10;Description automatically generated">
            <a:extLst>
              <a:ext uri="{FF2B5EF4-FFF2-40B4-BE49-F238E27FC236}">
                <a16:creationId xmlns:a16="http://schemas.microsoft.com/office/drawing/2014/main" id="{83CB3793-6D84-C54F-8885-2AFDFAED3A22}"/>
              </a:ext>
            </a:extLst>
          </p:cNvPr>
          <p:cNvPicPr>
            <a:picLocks noChangeAspect="1"/>
          </p:cNvPicPr>
          <p:nvPr/>
        </p:nvPicPr>
        <p:blipFill>
          <a:blip r:embed="rId5"/>
          <a:stretch>
            <a:fillRect/>
          </a:stretch>
        </p:blipFill>
        <p:spPr>
          <a:xfrm>
            <a:off x="7696296" y="3429000"/>
            <a:ext cx="2363780" cy="2608309"/>
          </a:xfrm>
          <a:prstGeom prst="rect">
            <a:avLst/>
          </a:prstGeom>
        </p:spPr>
      </p:pic>
      <p:cxnSp>
        <p:nvCxnSpPr>
          <p:cNvPr id="37" name="Straight Connector 3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4" name="Content Placeholder 13" descr="Text&#10;&#10;Description automatically generated">
            <a:extLst>
              <a:ext uri="{FF2B5EF4-FFF2-40B4-BE49-F238E27FC236}">
                <a16:creationId xmlns:a16="http://schemas.microsoft.com/office/drawing/2014/main" id="{D9415BA1-BEBF-C749-AC7C-E970428E3BDE}"/>
              </a:ext>
            </a:extLst>
          </p:cNvPr>
          <p:cNvPicPr>
            <a:picLocks noGrp="1" noChangeAspect="1"/>
          </p:cNvPicPr>
          <p:nvPr>
            <p:ph idx="1"/>
          </p:nvPr>
        </p:nvPicPr>
        <p:blipFill>
          <a:blip r:embed="rId6"/>
          <a:stretch>
            <a:fillRect/>
          </a:stretch>
        </p:blipFill>
        <p:spPr>
          <a:xfrm>
            <a:off x="1550328" y="3429000"/>
            <a:ext cx="3064202" cy="2783318"/>
          </a:xfrm>
          <a:prstGeom prst="rect">
            <a:avLst/>
          </a:prstGeom>
        </p:spPr>
      </p:pic>
      <p:sp>
        <p:nvSpPr>
          <p:cNvPr id="19" name="TextBox 18">
            <a:extLst>
              <a:ext uri="{FF2B5EF4-FFF2-40B4-BE49-F238E27FC236}">
                <a16:creationId xmlns:a16="http://schemas.microsoft.com/office/drawing/2014/main" id="{2F4F6AF5-E718-7D42-B655-675C3C5BB69F}"/>
              </a:ext>
            </a:extLst>
          </p:cNvPr>
          <p:cNvSpPr txBox="1"/>
          <p:nvPr/>
        </p:nvSpPr>
        <p:spPr>
          <a:xfrm>
            <a:off x="6783572" y="3043891"/>
            <a:ext cx="4189228" cy="400110"/>
          </a:xfrm>
          <a:prstGeom prst="rect">
            <a:avLst/>
          </a:prstGeom>
          <a:noFill/>
        </p:spPr>
        <p:txBody>
          <a:bodyPr wrap="square" rtlCol="0">
            <a:spAutoFit/>
          </a:bodyPr>
          <a:lstStyle/>
          <a:p>
            <a:pPr algn="ctr"/>
            <a:r>
              <a:rPr lang="en-US" sz="2000" b="1" dirty="0">
                <a:solidFill>
                  <a:schemeClr val="accent1">
                    <a:lumMod val="75000"/>
                  </a:schemeClr>
                </a:solidFill>
                <a:hlinkClick r:id="rId7"/>
              </a:rPr>
              <a:t>IDPH Morbidity Report Form</a:t>
            </a:r>
            <a:endParaRPr lang="en-US" sz="2000" b="1" dirty="0">
              <a:solidFill>
                <a:schemeClr val="accent1">
                  <a:lumMod val="75000"/>
                </a:schemeClr>
              </a:solidFill>
            </a:endParaRPr>
          </a:p>
        </p:txBody>
      </p:sp>
      <p:sp>
        <p:nvSpPr>
          <p:cNvPr id="10" name="TextBox 9">
            <a:extLst>
              <a:ext uri="{FF2B5EF4-FFF2-40B4-BE49-F238E27FC236}">
                <a16:creationId xmlns:a16="http://schemas.microsoft.com/office/drawing/2014/main" id="{7E4F8D9D-0A1F-D852-6389-F5EF8F5E7CC3}"/>
              </a:ext>
            </a:extLst>
          </p:cNvPr>
          <p:cNvSpPr txBox="1"/>
          <p:nvPr/>
        </p:nvSpPr>
        <p:spPr>
          <a:xfrm>
            <a:off x="1014326" y="2872825"/>
            <a:ext cx="4189228" cy="707886"/>
          </a:xfrm>
          <a:prstGeom prst="rect">
            <a:avLst/>
          </a:prstGeom>
          <a:noFill/>
        </p:spPr>
        <p:txBody>
          <a:bodyPr wrap="square" rtlCol="0">
            <a:spAutoFit/>
          </a:bodyPr>
          <a:lstStyle/>
          <a:p>
            <a:pPr algn="ctr"/>
            <a:r>
              <a:rPr lang="en-US" sz="2000" b="1" dirty="0">
                <a:solidFill>
                  <a:schemeClr val="accent1">
                    <a:lumMod val="75000"/>
                  </a:schemeClr>
                </a:solidFill>
                <a:hlinkClick r:id="rId8"/>
              </a:rPr>
              <a:t>Illinois' National Electronic Disease Surveillance System</a:t>
            </a:r>
            <a:endParaRPr lang="en-US" sz="2000" b="1" dirty="0">
              <a:solidFill>
                <a:schemeClr val="accent1">
                  <a:lumMod val="75000"/>
                </a:schemeClr>
              </a:solidFill>
            </a:endParaRPr>
          </a:p>
        </p:txBody>
      </p:sp>
      <p:pic>
        <p:nvPicPr>
          <p:cNvPr id="5" name="Audio 4">
            <a:hlinkClick r:id="" action="ppaction://media"/>
            <a:extLst>
              <a:ext uri="{FF2B5EF4-FFF2-40B4-BE49-F238E27FC236}">
                <a16:creationId xmlns:a16="http://schemas.microsoft.com/office/drawing/2014/main" id="{249D72B4-F243-8553-B6B0-2A6EC28D64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03580718"/>
      </p:ext>
    </p:extLst>
  </p:cSld>
  <p:clrMapOvr>
    <a:masterClrMapping/>
  </p:clrMapOvr>
  <mc:AlternateContent xmlns:mc="http://schemas.openxmlformats.org/markup-compatibility/2006">
    <mc:Choice xmlns:p14="http://schemas.microsoft.com/office/powerpoint/2010/main" Requires="p14">
      <p:transition spd="slow" p14:dur="2000" advTm="13589"/>
    </mc:Choice>
    <mc:Fallback>
      <p:transition spd="slow" advTm="13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48DC00-2CB7-5A49-9225-A0AF6BECA1C9}"/>
              </a:ext>
            </a:extLst>
          </p:cNvPr>
          <p:cNvSpPr>
            <a:spLocks noGrp="1"/>
          </p:cNvSpPr>
          <p:nvPr>
            <p:ph type="title"/>
          </p:nvPr>
        </p:nvSpPr>
        <p:spPr>
          <a:xfrm>
            <a:off x="660041" y="2767106"/>
            <a:ext cx="3041102" cy="3071906"/>
          </a:xfrm>
        </p:spPr>
        <p:txBody>
          <a:bodyPr vert="horz" lIns="91440" tIns="45720" rIns="91440" bIns="45720" rtlCol="0" anchor="t">
            <a:normAutofit/>
          </a:bodyPr>
          <a:lstStyle/>
          <a:p>
            <a:r>
              <a:rPr lang="en-US" sz="2400" b="1">
                <a:solidFill>
                  <a:schemeClr val="bg1"/>
                </a:solidFill>
              </a:rPr>
              <a:t>IDPH Morbidity Report of Sexually Transmitted Infections</a:t>
            </a:r>
            <a:br>
              <a:rPr lang="en-US" sz="2400" b="1" kern="1200">
                <a:solidFill>
                  <a:srgbClr val="FFFFFF"/>
                </a:solidFill>
                <a:latin typeface="+mj-lt"/>
                <a:ea typeface="+mj-ea"/>
                <a:cs typeface="+mj-cs"/>
              </a:rPr>
            </a:br>
            <a:br>
              <a:rPr lang="en-US" sz="2400" b="1">
                <a:solidFill>
                  <a:srgbClr val="FFFFFF"/>
                </a:solidFill>
              </a:rPr>
            </a:br>
            <a:r>
              <a:rPr lang="en-US" sz="2400" b="1">
                <a:solidFill>
                  <a:schemeClr val="bg1"/>
                </a:solidFill>
              </a:rPr>
              <a:t>fax: (630) 897-8128</a:t>
            </a:r>
            <a:endParaRPr lang="en-US" sz="2400" b="1" kern="1200">
              <a:solidFill>
                <a:schemeClr val="bg1"/>
              </a:solidFill>
              <a:latin typeface="+mn-lt"/>
              <a:ea typeface="+mj-ea"/>
              <a:cs typeface="+mj-cs"/>
            </a:endParaRPr>
          </a:p>
        </p:txBody>
      </p:sp>
      <p:pic>
        <p:nvPicPr>
          <p:cNvPr id="6" name="Content Placeholder 5" descr="Graphical user interface, application&#10;&#10;Description automatically generated">
            <a:extLst>
              <a:ext uri="{FF2B5EF4-FFF2-40B4-BE49-F238E27FC236}">
                <a16:creationId xmlns:a16="http://schemas.microsoft.com/office/drawing/2014/main" id="{AA2EF8D3-1AD9-F040-ACDA-C3354949B535}"/>
              </a:ext>
            </a:extLst>
          </p:cNvPr>
          <p:cNvPicPr>
            <a:picLocks noGrp="1" noChangeAspect="1"/>
          </p:cNvPicPr>
          <p:nvPr>
            <p:ph idx="1"/>
          </p:nvPr>
        </p:nvPicPr>
        <p:blipFill>
          <a:blip r:embed="rId5"/>
          <a:stretch>
            <a:fillRect/>
          </a:stretch>
        </p:blipFill>
        <p:spPr>
          <a:xfrm>
            <a:off x="5871717" y="0"/>
            <a:ext cx="4592405" cy="6031934"/>
          </a:xfrm>
        </p:spPr>
      </p:pic>
      <p:pic>
        <p:nvPicPr>
          <p:cNvPr id="10" name="Picture 9" descr="A picture containing text&#10;&#10;Description automatically generated">
            <a:extLst>
              <a:ext uri="{FF2B5EF4-FFF2-40B4-BE49-F238E27FC236}">
                <a16:creationId xmlns:a16="http://schemas.microsoft.com/office/drawing/2014/main" id="{BE613B20-96C1-83A4-86EC-62B1E9F200ED}"/>
              </a:ext>
            </a:extLst>
          </p:cNvPr>
          <p:cNvPicPr>
            <a:picLocks noChangeAspect="1"/>
          </p:cNvPicPr>
          <p:nvPr/>
        </p:nvPicPr>
        <p:blipFill>
          <a:blip r:embed="rId6"/>
          <a:stretch>
            <a:fillRect/>
          </a:stretch>
        </p:blipFill>
        <p:spPr>
          <a:xfrm>
            <a:off x="2090713" y="6452198"/>
            <a:ext cx="1781400" cy="413078"/>
          </a:xfrm>
          <a:prstGeom prst="rect">
            <a:avLst/>
          </a:prstGeom>
        </p:spPr>
      </p:pic>
      <p:sp>
        <p:nvSpPr>
          <p:cNvPr id="12" name="TextBox 11">
            <a:extLst>
              <a:ext uri="{FF2B5EF4-FFF2-40B4-BE49-F238E27FC236}">
                <a16:creationId xmlns:a16="http://schemas.microsoft.com/office/drawing/2014/main" id="{B61E7E7A-EFAD-0C66-2EF7-C52AD38FA080}"/>
              </a:ext>
            </a:extLst>
          </p:cNvPr>
          <p:cNvSpPr txBox="1"/>
          <p:nvPr/>
        </p:nvSpPr>
        <p:spPr>
          <a:xfrm>
            <a:off x="3886208" y="6452198"/>
            <a:ext cx="8381997" cy="830997"/>
          </a:xfrm>
          <a:prstGeom prst="rect">
            <a:avLst/>
          </a:prstGeom>
          <a:noFill/>
        </p:spPr>
        <p:txBody>
          <a:bodyPr wrap="square">
            <a:spAutoFit/>
          </a:bodyPr>
          <a:lstStyle/>
          <a:p>
            <a:pPr algn="ctr"/>
            <a:r>
              <a:rPr lang="en-US" sz="1600" dirty="0">
                <a:solidFill>
                  <a:schemeClr val="accent1">
                    <a:lumMod val="75000"/>
                  </a:schemeClr>
                </a:solidFill>
                <a:hlinkClick r:id="rId7">
                  <a:extLst>
                    <a:ext uri="{A12FA001-AC4F-418D-AE19-62706E023703}">
                      <ahyp:hlinkClr xmlns:ahyp="http://schemas.microsoft.com/office/drawing/2018/hyperlinkcolor" val="tx"/>
                    </a:ext>
                  </a:extLst>
                </a:hlinkClick>
              </a:rPr>
              <a:t>2021 STI Treatment Guidelines</a:t>
            </a:r>
            <a:r>
              <a:rPr lang="en-US" sz="1600" dirty="0">
                <a:solidFill>
                  <a:schemeClr val="accent1">
                    <a:lumMod val="75000"/>
                  </a:schemeClr>
                </a:solidFill>
              </a:rPr>
              <a:t> | </a:t>
            </a:r>
            <a:r>
              <a:rPr lang="en-US" sz="1600" dirty="0">
                <a:solidFill>
                  <a:schemeClr val="accent1">
                    <a:lumMod val="75000"/>
                  </a:schemeClr>
                </a:solidFill>
                <a:hlinkClick r:id="rId8">
                  <a:extLst>
                    <a:ext uri="{A12FA001-AC4F-418D-AE19-62706E023703}">
                      <ahyp:hlinkClr xmlns:ahyp="http://schemas.microsoft.com/office/drawing/2018/hyperlinkcolor" val="tx"/>
                    </a:ext>
                  </a:extLst>
                </a:hlinkClick>
              </a:rPr>
              <a:t>2022 STI Morb Report &amp; Rx Codes</a:t>
            </a:r>
            <a:r>
              <a:rPr lang="en-US" sz="1600" dirty="0">
                <a:solidFill>
                  <a:schemeClr val="accent1">
                    <a:lumMod val="75000"/>
                  </a:schemeClr>
                </a:solidFill>
              </a:rPr>
              <a:t> | </a:t>
            </a:r>
            <a:r>
              <a:rPr lang="en-US" sz="1600" dirty="0">
                <a:solidFill>
                  <a:schemeClr val="accent1">
                    <a:lumMod val="75000"/>
                  </a:schemeClr>
                </a:solidFill>
                <a:hlinkClick r:id="rId9">
                  <a:extLst>
                    <a:ext uri="{A12FA001-AC4F-418D-AE19-62706E023703}">
                      <ahyp:hlinkClr xmlns:ahyp="http://schemas.microsoft.com/office/drawing/2018/hyperlinkcolor" val="tx"/>
                    </a:ext>
                  </a:extLst>
                </a:hlinkClick>
              </a:rPr>
              <a:t>Expedited Partner Therapy</a:t>
            </a:r>
            <a:endParaRPr lang="en-US" sz="1600" dirty="0">
              <a:solidFill>
                <a:schemeClr val="accent1">
                  <a:lumMod val="75000"/>
                </a:schemeClr>
              </a:solidFill>
            </a:endParaRPr>
          </a:p>
          <a:p>
            <a:endParaRPr lang="en-US" sz="1600" dirty="0">
              <a:solidFill>
                <a:schemeClr val="accent1">
                  <a:lumMod val="75000"/>
                </a:schemeClr>
              </a:solidFill>
            </a:endParaRPr>
          </a:p>
          <a:p>
            <a:endParaRPr lang="en-US" sz="1600" dirty="0">
              <a:solidFill>
                <a:schemeClr val="accent1">
                  <a:lumMod val="75000"/>
                </a:schemeClr>
              </a:solidFill>
            </a:endParaRPr>
          </a:p>
        </p:txBody>
      </p:sp>
      <p:pic>
        <p:nvPicPr>
          <p:cNvPr id="3" name="Audio 2">
            <a:hlinkClick r:id="" action="ppaction://media"/>
            <a:extLst>
              <a:ext uri="{FF2B5EF4-FFF2-40B4-BE49-F238E27FC236}">
                <a16:creationId xmlns:a16="http://schemas.microsoft.com/office/drawing/2014/main" id="{F6297AAB-9491-2D94-1109-39E211AA841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3622413"/>
      </p:ext>
    </p:extLst>
  </p:cSld>
  <p:clrMapOvr>
    <a:masterClrMapping/>
  </p:clrMapOvr>
  <mc:AlternateContent xmlns:mc="http://schemas.openxmlformats.org/markup-compatibility/2006">
    <mc:Choice xmlns:p14="http://schemas.microsoft.com/office/powerpoint/2010/main" Requires="p14">
      <p:transition spd="slow" p14:dur="2000" advTm="37312"/>
    </mc:Choice>
    <mc:Fallback>
      <p:transition spd="slow" advTm="37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2F7EF-D86C-1C4F-ABEC-606085B81755}"/>
              </a:ext>
            </a:extLst>
          </p:cNvPr>
          <p:cNvSpPr>
            <a:spLocks noGrp="1"/>
          </p:cNvSpPr>
          <p:nvPr>
            <p:ph type="title"/>
          </p:nvPr>
        </p:nvSpPr>
        <p:spPr>
          <a:xfrm>
            <a:off x="1371599" y="294538"/>
            <a:ext cx="9895951" cy="1033669"/>
          </a:xfrm>
        </p:spPr>
        <p:txBody>
          <a:bodyPr>
            <a:normAutofit/>
          </a:bodyPr>
          <a:lstStyle/>
          <a:p>
            <a:pPr algn="ctr"/>
            <a:r>
              <a:rPr lang="en-US" sz="4000" b="1" dirty="0">
                <a:solidFill>
                  <a:srgbClr val="FFFFFF"/>
                </a:solidFill>
              </a:rPr>
              <a:t>STD Reporting Methods Diagram</a:t>
            </a:r>
          </a:p>
        </p:txBody>
      </p:sp>
      <p:sp>
        <p:nvSpPr>
          <p:cNvPr id="3" name="Content Placeholder 2">
            <a:extLst>
              <a:ext uri="{FF2B5EF4-FFF2-40B4-BE49-F238E27FC236}">
                <a16:creationId xmlns:a16="http://schemas.microsoft.com/office/drawing/2014/main" id="{A07068BE-5F66-9449-AAD4-6EC294B289A0}"/>
              </a:ext>
            </a:extLst>
          </p:cNvPr>
          <p:cNvSpPr>
            <a:spLocks noGrp="1"/>
          </p:cNvSpPr>
          <p:nvPr>
            <p:ph idx="1"/>
          </p:nvPr>
        </p:nvSpPr>
        <p:spPr>
          <a:xfrm>
            <a:off x="1371599" y="3594368"/>
            <a:ext cx="10067366" cy="3683358"/>
          </a:xfrm>
        </p:spPr>
        <p:txBody>
          <a:bodyPr anchor="ctr">
            <a:normAutofit/>
          </a:bodyPr>
          <a:lstStyle/>
          <a:p>
            <a:pPr marL="0" indent="0">
              <a:buNone/>
            </a:pPr>
            <a:r>
              <a:rPr lang="en-US" sz="2400" b="1" dirty="0">
                <a:solidFill>
                  <a:schemeClr val="accent1">
                    <a:lumMod val="75000"/>
                  </a:schemeClr>
                </a:solidFill>
              </a:rPr>
              <a:t>Reporting through I-NEDSS replaces forms and faxing</a:t>
            </a:r>
            <a:r>
              <a:rPr lang="en-US" sz="2400" dirty="0">
                <a:solidFill>
                  <a:schemeClr val="accent1">
                    <a:lumMod val="75000"/>
                  </a:schemeClr>
                </a:solidFill>
              </a:rPr>
              <a:t> </a:t>
            </a:r>
            <a:r>
              <a:rPr lang="en-US" sz="2400" dirty="0"/>
              <a:t>by enabling providers to report positive results &amp; treatment directly into the disease surveillance system</a:t>
            </a:r>
          </a:p>
        </p:txBody>
      </p:sp>
      <p:pic>
        <p:nvPicPr>
          <p:cNvPr id="9" name="Picture 8" descr="Graphical user interface, text, application&#10;&#10;Description automatically generated">
            <a:extLst>
              <a:ext uri="{FF2B5EF4-FFF2-40B4-BE49-F238E27FC236}">
                <a16:creationId xmlns:a16="http://schemas.microsoft.com/office/drawing/2014/main" id="{74BBC3D5-C546-094A-AC14-4A875B6E1BDC}"/>
              </a:ext>
            </a:extLst>
          </p:cNvPr>
          <p:cNvPicPr>
            <a:picLocks noChangeAspect="1"/>
          </p:cNvPicPr>
          <p:nvPr/>
        </p:nvPicPr>
        <p:blipFill>
          <a:blip r:embed="rId5"/>
          <a:stretch>
            <a:fillRect/>
          </a:stretch>
        </p:blipFill>
        <p:spPr>
          <a:xfrm>
            <a:off x="1371599" y="2017158"/>
            <a:ext cx="9448802" cy="2762672"/>
          </a:xfrm>
          <a:prstGeom prst="rect">
            <a:avLst/>
          </a:prstGeom>
        </p:spPr>
      </p:pic>
      <p:pic>
        <p:nvPicPr>
          <p:cNvPr id="6" name="Audio 5">
            <a:hlinkClick r:id="" action="ppaction://media"/>
            <a:extLst>
              <a:ext uri="{FF2B5EF4-FFF2-40B4-BE49-F238E27FC236}">
                <a16:creationId xmlns:a16="http://schemas.microsoft.com/office/drawing/2014/main" id="{C1B3276A-5A1B-7F45-3B2C-31E379CE51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37694969"/>
      </p:ext>
    </p:extLst>
  </p:cSld>
  <p:clrMapOvr>
    <a:masterClrMapping/>
  </p:clrMapOvr>
  <mc:AlternateContent xmlns:mc="http://schemas.openxmlformats.org/markup-compatibility/2006">
    <mc:Choice xmlns:p14="http://schemas.microsoft.com/office/powerpoint/2010/main" Requires="p14">
      <p:transition spd="slow" p14:dur="2000" advTm="38357"/>
    </mc:Choice>
    <mc:Fallback>
      <p:transition spd="slow" advTm="3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1AD93-EA02-8A49-B717-7DBD1038D414}"/>
              </a:ext>
            </a:extLst>
          </p:cNvPr>
          <p:cNvSpPr>
            <a:spLocks noGrp="1"/>
          </p:cNvSpPr>
          <p:nvPr>
            <p:ph type="title"/>
          </p:nvPr>
        </p:nvSpPr>
        <p:spPr>
          <a:xfrm>
            <a:off x="1371599" y="294538"/>
            <a:ext cx="9895951" cy="1033669"/>
          </a:xfrm>
        </p:spPr>
        <p:txBody>
          <a:bodyPr>
            <a:normAutofit/>
          </a:bodyPr>
          <a:lstStyle/>
          <a:p>
            <a:pPr algn="ctr"/>
            <a:r>
              <a:rPr lang="en-US" sz="4000" b="1">
                <a:solidFill>
                  <a:schemeClr val="bg1"/>
                </a:solidFill>
              </a:rPr>
              <a:t>What is I-NEDSS?</a:t>
            </a:r>
            <a:endParaRPr lang="en-US" sz="4000">
              <a:solidFill>
                <a:schemeClr val="bg1"/>
              </a:solidFill>
            </a:endParaRPr>
          </a:p>
        </p:txBody>
      </p:sp>
      <p:sp>
        <p:nvSpPr>
          <p:cNvPr id="3" name="Content Placeholder 2">
            <a:extLst>
              <a:ext uri="{FF2B5EF4-FFF2-40B4-BE49-F238E27FC236}">
                <a16:creationId xmlns:a16="http://schemas.microsoft.com/office/drawing/2014/main" id="{CB403277-D01B-E641-94F0-3C09E1D53119}"/>
              </a:ext>
            </a:extLst>
          </p:cNvPr>
          <p:cNvSpPr>
            <a:spLocks noGrp="1"/>
          </p:cNvSpPr>
          <p:nvPr>
            <p:ph idx="1"/>
          </p:nvPr>
        </p:nvSpPr>
        <p:spPr>
          <a:xfrm>
            <a:off x="1371599" y="2318197"/>
            <a:ext cx="9724031" cy="3683358"/>
          </a:xfrm>
        </p:spPr>
        <p:txBody>
          <a:bodyPr anchor="ctr">
            <a:normAutofit/>
          </a:bodyPr>
          <a:lstStyle/>
          <a:p>
            <a:pPr marL="0" indent="0">
              <a:lnSpc>
                <a:spcPct val="150000"/>
              </a:lnSpc>
              <a:buNone/>
            </a:pPr>
            <a:r>
              <a:rPr lang="en-US" sz="2400" dirty="0">
                <a:hlinkClick r:id="rId5"/>
              </a:rPr>
              <a:t>Illinois’ National Electronic Disease Surveillance System (I-NEDSS) </a:t>
            </a:r>
            <a:r>
              <a:rPr lang="en-US" sz="2400" dirty="0"/>
              <a:t>is a secure, Web-based application available to health care providers and other reporters for input of demographic, medical and exposure information on patients diagnosed with reportable conditions. </a:t>
            </a:r>
          </a:p>
        </p:txBody>
      </p:sp>
      <p:pic>
        <p:nvPicPr>
          <p:cNvPr id="11" name="Picture 10" descr="Icon&#10;&#10;Description automatically generated">
            <a:extLst>
              <a:ext uri="{FF2B5EF4-FFF2-40B4-BE49-F238E27FC236}">
                <a16:creationId xmlns:a16="http://schemas.microsoft.com/office/drawing/2014/main" id="{29557756-ED28-C325-C5BA-11EC89AB6C36}"/>
              </a:ext>
            </a:extLst>
          </p:cNvPr>
          <p:cNvPicPr>
            <a:picLocks noChangeAspect="1"/>
          </p:cNvPicPr>
          <p:nvPr/>
        </p:nvPicPr>
        <p:blipFill>
          <a:blip r:embed="rId6"/>
          <a:stretch>
            <a:fillRect/>
          </a:stretch>
        </p:blipFill>
        <p:spPr>
          <a:xfrm>
            <a:off x="900349" y="3187628"/>
            <a:ext cx="471250" cy="48274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D242E77-5CD0-2ADB-F066-0D4505A13121}"/>
              </a:ext>
            </a:extLst>
          </p:cNvPr>
          <p:cNvPicPr>
            <a:picLocks noChangeAspect="1"/>
          </p:cNvPicPr>
          <p:nvPr/>
        </p:nvPicPr>
        <p:blipFill>
          <a:blip r:embed="rId7"/>
          <a:stretch>
            <a:fillRect/>
          </a:stretch>
        </p:blipFill>
        <p:spPr>
          <a:xfrm>
            <a:off x="459350" y="6444922"/>
            <a:ext cx="1781400" cy="413078"/>
          </a:xfrm>
          <a:prstGeom prst="rect">
            <a:avLst/>
          </a:prstGeom>
        </p:spPr>
      </p:pic>
      <p:sp>
        <p:nvSpPr>
          <p:cNvPr id="15" name="TextBox 14">
            <a:extLst>
              <a:ext uri="{FF2B5EF4-FFF2-40B4-BE49-F238E27FC236}">
                <a16:creationId xmlns:a16="http://schemas.microsoft.com/office/drawing/2014/main" id="{565677A3-DA36-DC4D-0A36-3923FAFC230C}"/>
              </a:ext>
            </a:extLst>
          </p:cNvPr>
          <p:cNvSpPr txBox="1"/>
          <p:nvPr/>
        </p:nvSpPr>
        <p:spPr>
          <a:xfrm>
            <a:off x="2713633" y="6535013"/>
            <a:ext cx="8381997" cy="830997"/>
          </a:xfrm>
          <a:prstGeom prst="rect">
            <a:avLst/>
          </a:prstGeom>
          <a:noFill/>
        </p:spPr>
        <p:txBody>
          <a:bodyPr wrap="square">
            <a:spAutoFit/>
          </a:bodyPr>
          <a:lstStyle/>
          <a:p>
            <a:pPr algn="ctr"/>
            <a:r>
              <a:rPr lang="en-US" sz="1600" dirty="0">
                <a:solidFill>
                  <a:schemeClr val="accent1">
                    <a:lumMod val="75000"/>
                  </a:schemeClr>
                </a:solidFill>
                <a:hlinkClick r:id="rId8">
                  <a:extLst>
                    <a:ext uri="{A12FA001-AC4F-418D-AE19-62706E023703}">
                      <ahyp:hlinkClr xmlns:ahyp="http://schemas.microsoft.com/office/drawing/2018/hyperlinkcolor" val="tx"/>
                    </a:ext>
                  </a:extLst>
                </a:hlinkClick>
              </a:rPr>
              <a:t>2021 STI Treatment Guidelines</a:t>
            </a:r>
            <a:r>
              <a:rPr lang="en-US" sz="1600" dirty="0">
                <a:solidFill>
                  <a:schemeClr val="accent1">
                    <a:lumMod val="75000"/>
                  </a:schemeClr>
                </a:solidFill>
              </a:rPr>
              <a:t> | </a:t>
            </a:r>
            <a:r>
              <a:rPr lang="en-US" sz="1600" dirty="0">
                <a:solidFill>
                  <a:schemeClr val="accent1">
                    <a:lumMod val="75000"/>
                  </a:schemeClr>
                </a:solidFill>
                <a:hlinkClick r:id="rId9">
                  <a:extLst>
                    <a:ext uri="{A12FA001-AC4F-418D-AE19-62706E023703}">
                      <ahyp:hlinkClr xmlns:ahyp="http://schemas.microsoft.com/office/drawing/2018/hyperlinkcolor" val="tx"/>
                    </a:ext>
                  </a:extLst>
                </a:hlinkClick>
              </a:rPr>
              <a:t>2022 STI Morb Report &amp; Rx Codes</a:t>
            </a:r>
            <a:r>
              <a:rPr lang="en-US" sz="1600" dirty="0">
                <a:solidFill>
                  <a:schemeClr val="accent1">
                    <a:lumMod val="75000"/>
                  </a:schemeClr>
                </a:solidFill>
              </a:rPr>
              <a:t> | </a:t>
            </a:r>
            <a:r>
              <a:rPr lang="en-US" sz="1600" dirty="0">
                <a:solidFill>
                  <a:schemeClr val="accent1">
                    <a:lumMod val="75000"/>
                  </a:schemeClr>
                </a:solidFill>
                <a:hlinkClick r:id="rId10">
                  <a:extLst>
                    <a:ext uri="{A12FA001-AC4F-418D-AE19-62706E023703}">
                      <ahyp:hlinkClr xmlns:ahyp="http://schemas.microsoft.com/office/drawing/2018/hyperlinkcolor" val="tx"/>
                    </a:ext>
                  </a:extLst>
                </a:hlinkClick>
              </a:rPr>
              <a:t>Expedited Partner Therapy</a:t>
            </a:r>
            <a:endParaRPr lang="en-US" sz="1600" dirty="0">
              <a:solidFill>
                <a:schemeClr val="accent1">
                  <a:lumMod val="75000"/>
                </a:schemeClr>
              </a:solidFill>
            </a:endParaRPr>
          </a:p>
          <a:p>
            <a:endParaRPr lang="en-US" sz="1600" dirty="0">
              <a:solidFill>
                <a:schemeClr val="accent1">
                  <a:lumMod val="75000"/>
                </a:schemeClr>
              </a:solidFill>
            </a:endParaRPr>
          </a:p>
          <a:p>
            <a:endParaRPr lang="en-US" sz="1600" dirty="0">
              <a:solidFill>
                <a:schemeClr val="accent1">
                  <a:lumMod val="75000"/>
                </a:schemeClr>
              </a:solidFill>
            </a:endParaRPr>
          </a:p>
        </p:txBody>
      </p:sp>
      <p:pic>
        <p:nvPicPr>
          <p:cNvPr id="6" name="Audio 5">
            <a:hlinkClick r:id="" action="ppaction://media"/>
            <a:extLst>
              <a:ext uri="{FF2B5EF4-FFF2-40B4-BE49-F238E27FC236}">
                <a16:creationId xmlns:a16="http://schemas.microsoft.com/office/drawing/2014/main" id="{6A6E936C-0FD2-57E4-9FD6-C3440E7E103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6870555"/>
      </p:ext>
    </p:extLst>
  </p:cSld>
  <p:clrMapOvr>
    <a:masterClrMapping/>
  </p:clrMapOvr>
  <mc:AlternateContent xmlns:mc="http://schemas.openxmlformats.org/markup-compatibility/2006">
    <mc:Choice xmlns:p14="http://schemas.microsoft.com/office/powerpoint/2010/main" Requires="p14">
      <p:transition spd="slow" p14:dur="2000" advTm="18112"/>
    </mc:Choice>
    <mc:Fallback>
      <p:transition spd="slow" advTm="1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1AD93-EA02-8A49-B717-7DBD1038D414}"/>
              </a:ext>
            </a:extLst>
          </p:cNvPr>
          <p:cNvSpPr>
            <a:spLocks noGrp="1"/>
          </p:cNvSpPr>
          <p:nvPr>
            <p:ph type="title"/>
          </p:nvPr>
        </p:nvSpPr>
        <p:spPr>
          <a:xfrm>
            <a:off x="1371599" y="294538"/>
            <a:ext cx="9895951" cy="1033669"/>
          </a:xfrm>
        </p:spPr>
        <p:txBody>
          <a:bodyPr>
            <a:normAutofit/>
          </a:bodyPr>
          <a:lstStyle/>
          <a:p>
            <a:pPr algn="ctr"/>
            <a:r>
              <a:rPr lang="en-US" sz="4000" b="1" dirty="0">
                <a:solidFill>
                  <a:srgbClr val="FFFFFF"/>
                </a:solidFill>
              </a:rPr>
              <a:t>Why Use I-NEDSS?</a:t>
            </a:r>
            <a:endParaRPr lang="en-US" sz="4000" dirty="0">
              <a:solidFill>
                <a:schemeClr val="bg1"/>
              </a:solidFill>
            </a:endParaRPr>
          </a:p>
        </p:txBody>
      </p:sp>
      <p:sp>
        <p:nvSpPr>
          <p:cNvPr id="3" name="Content Placeholder 2">
            <a:extLst>
              <a:ext uri="{FF2B5EF4-FFF2-40B4-BE49-F238E27FC236}">
                <a16:creationId xmlns:a16="http://schemas.microsoft.com/office/drawing/2014/main" id="{CB403277-D01B-E641-94F0-3C09E1D53119}"/>
              </a:ext>
            </a:extLst>
          </p:cNvPr>
          <p:cNvSpPr>
            <a:spLocks noGrp="1"/>
          </p:cNvSpPr>
          <p:nvPr>
            <p:ph idx="1"/>
          </p:nvPr>
        </p:nvSpPr>
        <p:spPr>
          <a:xfrm>
            <a:off x="1371599" y="2379346"/>
            <a:ext cx="9724031" cy="3683358"/>
          </a:xfrm>
        </p:spPr>
        <p:txBody>
          <a:bodyPr anchor="ctr">
            <a:normAutofit lnSpcReduction="10000"/>
          </a:bodyPr>
          <a:lstStyle/>
          <a:p>
            <a:pPr marL="342900" indent="-342900">
              <a:lnSpc>
                <a:spcPct val="100000"/>
              </a:lnSpc>
              <a:spcBef>
                <a:spcPts val="0"/>
              </a:spcBef>
              <a:defRPr/>
            </a:pPr>
            <a:r>
              <a:rPr lang="en-US" b="1" dirty="0">
                <a:solidFill>
                  <a:schemeClr val="accent1">
                    <a:lumMod val="75000"/>
                  </a:schemeClr>
                </a:solidFill>
              </a:rPr>
              <a:t>Optimizes</a:t>
            </a:r>
            <a:r>
              <a:rPr lang="en-US" dirty="0"/>
              <a:t> STD reporting process</a:t>
            </a:r>
          </a:p>
          <a:p>
            <a:pPr marL="0" indent="0">
              <a:lnSpc>
                <a:spcPct val="100000"/>
              </a:lnSpc>
              <a:spcBef>
                <a:spcPts val="0"/>
              </a:spcBef>
              <a:buNone/>
              <a:defRPr/>
            </a:pPr>
            <a:endParaRPr lang="en-US" dirty="0"/>
          </a:p>
          <a:p>
            <a:pPr marL="342900" indent="-342900">
              <a:lnSpc>
                <a:spcPct val="100000"/>
              </a:lnSpc>
              <a:spcBef>
                <a:spcPts val="0"/>
              </a:spcBef>
              <a:defRPr/>
            </a:pPr>
            <a:r>
              <a:rPr lang="en-US" b="1" dirty="0">
                <a:solidFill>
                  <a:schemeClr val="accent1">
                    <a:lumMod val="75000"/>
                  </a:schemeClr>
                </a:solidFill>
              </a:rPr>
              <a:t>Replaces</a:t>
            </a:r>
            <a:r>
              <a:rPr lang="en-US" dirty="0"/>
              <a:t> manual forms &amp; faxing</a:t>
            </a:r>
          </a:p>
          <a:p>
            <a:pPr marL="0" indent="0">
              <a:lnSpc>
                <a:spcPct val="100000"/>
              </a:lnSpc>
              <a:spcBef>
                <a:spcPts val="0"/>
              </a:spcBef>
              <a:buNone/>
              <a:defRPr/>
            </a:pPr>
            <a:endParaRPr lang="en-US" dirty="0"/>
          </a:p>
          <a:p>
            <a:pPr marL="342900" indent="-342900">
              <a:lnSpc>
                <a:spcPct val="100000"/>
              </a:lnSpc>
              <a:spcBef>
                <a:spcPts val="0"/>
              </a:spcBef>
              <a:defRPr/>
            </a:pPr>
            <a:r>
              <a:rPr lang="en-US" dirty="0"/>
              <a:t>Allows sensitive information to be shared safely &amp; efficiently </a:t>
            </a:r>
            <a:r>
              <a:rPr lang="en-US" b="1" dirty="0">
                <a:solidFill>
                  <a:schemeClr val="accent1">
                    <a:lumMod val="75000"/>
                  </a:schemeClr>
                </a:solidFill>
              </a:rPr>
              <a:t>between providers &amp; LHD </a:t>
            </a:r>
          </a:p>
          <a:p>
            <a:pPr marL="0" indent="0">
              <a:lnSpc>
                <a:spcPct val="100000"/>
              </a:lnSpc>
              <a:spcBef>
                <a:spcPts val="0"/>
              </a:spcBef>
              <a:buNone/>
              <a:defRPr/>
            </a:pPr>
            <a:endParaRPr lang="en-US" dirty="0"/>
          </a:p>
          <a:p>
            <a:pPr marL="342900" indent="-342900">
              <a:lnSpc>
                <a:spcPct val="100000"/>
              </a:lnSpc>
              <a:spcBef>
                <a:spcPts val="0"/>
              </a:spcBef>
              <a:defRPr/>
            </a:pPr>
            <a:r>
              <a:rPr lang="en-US" dirty="0"/>
              <a:t>Allows sensitive information to be shared safely &amp; efficiently </a:t>
            </a:r>
            <a:r>
              <a:rPr lang="en-US" b="1" dirty="0">
                <a:solidFill>
                  <a:schemeClr val="accent1">
                    <a:lumMod val="75000"/>
                  </a:schemeClr>
                </a:solidFill>
              </a:rPr>
              <a:t>with IDPH &amp; CDC</a:t>
            </a:r>
          </a:p>
          <a:p>
            <a:pPr marL="0" indent="0">
              <a:lnSpc>
                <a:spcPct val="100000"/>
              </a:lnSpc>
              <a:spcBef>
                <a:spcPts val="0"/>
              </a:spcBef>
              <a:buNone/>
              <a:defRPr/>
            </a:pPr>
            <a:endParaRPr lang="en-US" dirty="0"/>
          </a:p>
        </p:txBody>
      </p:sp>
      <p:pic>
        <p:nvPicPr>
          <p:cNvPr id="9" name="Picture 8" descr="A picture containing text&#10;&#10;Description automatically generated">
            <a:extLst>
              <a:ext uri="{FF2B5EF4-FFF2-40B4-BE49-F238E27FC236}">
                <a16:creationId xmlns:a16="http://schemas.microsoft.com/office/drawing/2014/main" id="{5C90A193-4DDF-7954-5A23-E2F1ACA9F461}"/>
              </a:ext>
            </a:extLst>
          </p:cNvPr>
          <p:cNvPicPr>
            <a:picLocks noChangeAspect="1"/>
          </p:cNvPicPr>
          <p:nvPr/>
        </p:nvPicPr>
        <p:blipFill>
          <a:blip r:embed="rId5"/>
          <a:stretch>
            <a:fillRect/>
          </a:stretch>
        </p:blipFill>
        <p:spPr>
          <a:xfrm>
            <a:off x="0" y="6431540"/>
            <a:ext cx="1781400" cy="413078"/>
          </a:xfrm>
          <a:prstGeom prst="rect">
            <a:avLst/>
          </a:prstGeom>
        </p:spPr>
      </p:pic>
      <p:sp>
        <p:nvSpPr>
          <p:cNvPr id="11" name="TextBox 10">
            <a:extLst>
              <a:ext uri="{FF2B5EF4-FFF2-40B4-BE49-F238E27FC236}">
                <a16:creationId xmlns:a16="http://schemas.microsoft.com/office/drawing/2014/main" id="{E8421671-E90B-018E-BFE7-8578DC3B4935}"/>
              </a:ext>
            </a:extLst>
          </p:cNvPr>
          <p:cNvSpPr txBox="1"/>
          <p:nvPr/>
        </p:nvSpPr>
        <p:spPr>
          <a:xfrm>
            <a:off x="1789564" y="6431540"/>
            <a:ext cx="8381997" cy="830997"/>
          </a:xfrm>
          <a:prstGeom prst="rect">
            <a:avLst/>
          </a:prstGeom>
          <a:noFill/>
        </p:spPr>
        <p:txBody>
          <a:bodyPr wrap="square">
            <a:spAutoFit/>
          </a:bodyPr>
          <a:lstStyle/>
          <a:p>
            <a:pPr algn="ctr"/>
            <a:r>
              <a:rPr lang="en-US" sz="1600" dirty="0">
                <a:solidFill>
                  <a:schemeClr val="accent1">
                    <a:lumMod val="75000"/>
                  </a:schemeClr>
                </a:solidFill>
                <a:hlinkClick r:id="rId6">
                  <a:extLst>
                    <a:ext uri="{A12FA001-AC4F-418D-AE19-62706E023703}">
                      <ahyp:hlinkClr xmlns:ahyp="http://schemas.microsoft.com/office/drawing/2018/hyperlinkcolor" val="tx"/>
                    </a:ext>
                  </a:extLst>
                </a:hlinkClick>
              </a:rPr>
              <a:t>2021 STI Treatment Guidelines</a:t>
            </a:r>
            <a:r>
              <a:rPr lang="en-US" sz="1600" dirty="0">
                <a:solidFill>
                  <a:schemeClr val="accent1">
                    <a:lumMod val="75000"/>
                  </a:schemeClr>
                </a:solidFill>
              </a:rPr>
              <a:t> | </a:t>
            </a:r>
            <a:r>
              <a:rPr lang="en-US" sz="1600" dirty="0">
                <a:solidFill>
                  <a:schemeClr val="accent1">
                    <a:lumMod val="75000"/>
                  </a:schemeClr>
                </a:solidFill>
                <a:hlinkClick r:id="rId7">
                  <a:extLst>
                    <a:ext uri="{A12FA001-AC4F-418D-AE19-62706E023703}">
                      <ahyp:hlinkClr xmlns:ahyp="http://schemas.microsoft.com/office/drawing/2018/hyperlinkcolor" val="tx"/>
                    </a:ext>
                  </a:extLst>
                </a:hlinkClick>
              </a:rPr>
              <a:t>2022 STI Morb Report &amp; Rx Codes</a:t>
            </a:r>
            <a:r>
              <a:rPr lang="en-US" sz="1600" dirty="0">
                <a:solidFill>
                  <a:schemeClr val="accent1">
                    <a:lumMod val="75000"/>
                  </a:schemeClr>
                </a:solidFill>
              </a:rPr>
              <a:t> | </a:t>
            </a:r>
            <a:r>
              <a:rPr lang="en-US" sz="1600" dirty="0">
                <a:solidFill>
                  <a:schemeClr val="accent1">
                    <a:lumMod val="75000"/>
                  </a:schemeClr>
                </a:solidFill>
                <a:hlinkClick r:id="rId8">
                  <a:extLst>
                    <a:ext uri="{A12FA001-AC4F-418D-AE19-62706E023703}">
                      <ahyp:hlinkClr xmlns:ahyp="http://schemas.microsoft.com/office/drawing/2018/hyperlinkcolor" val="tx"/>
                    </a:ext>
                  </a:extLst>
                </a:hlinkClick>
              </a:rPr>
              <a:t>Expedited Partner Therapy</a:t>
            </a:r>
            <a:endParaRPr lang="en-US" sz="1600" dirty="0">
              <a:solidFill>
                <a:schemeClr val="accent1">
                  <a:lumMod val="75000"/>
                </a:schemeClr>
              </a:solidFill>
            </a:endParaRPr>
          </a:p>
          <a:p>
            <a:endParaRPr lang="en-US" sz="1600" dirty="0">
              <a:solidFill>
                <a:schemeClr val="accent1">
                  <a:lumMod val="75000"/>
                </a:schemeClr>
              </a:solidFill>
            </a:endParaRPr>
          </a:p>
          <a:p>
            <a:endParaRPr lang="en-US" sz="1600" dirty="0">
              <a:solidFill>
                <a:schemeClr val="accent1">
                  <a:lumMod val="75000"/>
                </a:schemeClr>
              </a:solidFill>
            </a:endParaRPr>
          </a:p>
        </p:txBody>
      </p:sp>
      <p:pic>
        <p:nvPicPr>
          <p:cNvPr id="6" name="Audio 5">
            <a:hlinkClick r:id="" action="ppaction://media"/>
            <a:extLst>
              <a:ext uri="{FF2B5EF4-FFF2-40B4-BE49-F238E27FC236}">
                <a16:creationId xmlns:a16="http://schemas.microsoft.com/office/drawing/2014/main" id="{778E7D1E-2067-CA40-BED1-D868E56563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3581005"/>
      </p:ext>
    </p:extLst>
  </p:cSld>
  <p:clrMapOvr>
    <a:masterClrMapping/>
  </p:clrMapOvr>
  <mc:AlternateContent xmlns:mc="http://schemas.openxmlformats.org/markup-compatibility/2006">
    <mc:Choice xmlns:p14="http://schemas.microsoft.com/office/powerpoint/2010/main" Requires="p14">
      <p:transition spd="slow" p14:dur="2000" advTm="23093"/>
    </mc:Choice>
    <mc:Fallback>
      <p:transition spd="slow" advTm="2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2450B2-B277-AC44-8719-4FB7691FADF4}"/>
              </a:ext>
            </a:extLst>
          </p:cNvPr>
          <p:cNvSpPr>
            <a:spLocks noGrp="1"/>
          </p:cNvSpPr>
          <p:nvPr>
            <p:ph type="title"/>
          </p:nvPr>
        </p:nvSpPr>
        <p:spPr>
          <a:xfrm>
            <a:off x="578888" y="2712500"/>
            <a:ext cx="2880828" cy="3071906"/>
          </a:xfrm>
        </p:spPr>
        <p:txBody>
          <a:bodyPr vert="horz" lIns="91440" tIns="45720" rIns="91440" bIns="45720" rtlCol="0" anchor="t">
            <a:normAutofit fontScale="90000"/>
          </a:bodyPr>
          <a:lstStyle/>
          <a:p>
            <a:r>
              <a:rPr lang="en-US" b="1" kern="1200" dirty="0">
                <a:solidFill>
                  <a:srgbClr val="FFFFFF"/>
                </a:solidFill>
                <a:latin typeface="+mj-lt"/>
                <a:ea typeface="+mj-ea"/>
                <a:cs typeface="+mj-cs"/>
              </a:rPr>
              <a:t>Register for I-NEDSS</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r>
              <a:rPr lang="en-US" sz="3100" kern="1200" dirty="0">
                <a:solidFill>
                  <a:schemeClr val="bg1"/>
                </a:solidFill>
                <a:latin typeface="+mj-lt"/>
                <a:ea typeface="+mj-ea"/>
                <a:cs typeface="+mj-cs"/>
                <a:hlinkClick r:id="rId5">
                  <a:extLst>
                    <a:ext uri="{A12FA001-AC4F-418D-AE19-62706E023703}">
                      <ahyp:hlinkClr xmlns:ahyp="http://schemas.microsoft.com/office/drawing/2018/hyperlinkcolor" val="tx"/>
                    </a:ext>
                  </a:extLst>
                </a:hlinkClick>
              </a:rPr>
              <a:t>IDPH Web Portal</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pic>
        <p:nvPicPr>
          <p:cNvPr id="4" name="Content Placeholder 5" descr="Text&#10;&#10;Description automatically generated">
            <a:extLst>
              <a:ext uri="{FF2B5EF4-FFF2-40B4-BE49-F238E27FC236}">
                <a16:creationId xmlns:a16="http://schemas.microsoft.com/office/drawing/2014/main" id="{AB26F936-FBD6-564F-914E-7E501B44F6B1}"/>
              </a:ext>
            </a:extLst>
          </p:cNvPr>
          <p:cNvPicPr>
            <a:picLocks noGrp="1" noChangeAspect="1"/>
          </p:cNvPicPr>
          <p:nvPr>
            <p:ph idx="1"/>
          </p:nvPr>
        </p:nvPicPr>
        <p:blipFill>
          <a:blip r:embed="rId6"/>
          <a:stretch>
            <a:fillRect/>
          </a:stretch>
        </p:blipFill>
        <p:spPr>
          <a:xfrm>
            <a:off x="5181600" y="104691"/>
            <a:ext cx="5959415" cy="6752881"/>
          </a:xfrm>
          <a:prstGeom prst="rect">
            <a:avLst/>
          </a:prstGeom>
        </p:spPr>
      </p:pic>
      <p:pic>
        <p:nvPicPr>
          <p:cNvPr id="10" name="Picture 9" descr="Icon&#10;&#10;Description automatically generated">
            <a:extLst>
              <a:ext uri="{FF2B5EF4-FFF2-40B4-BE49-F238E27FC236}">
                <a16:creationId xmlns:a16="http://schemas.microsoft.com/office/drawing/2014/main" id="{505BA0CE-900E-CF44-A4CF-86F1AB48571A}"/>
              </a:ext>
            </a:extLst>
          </p:cNvPr>
          <p:cNvPicPr>
            <a:picLocks noChangeAspect="1"/>
          </p:cNvPicPr>
          <p:nvPr/>
        </p:nvPicPr>
        <p:blipFill>
          <a:blip r:embed="rId7"/>
          <a:stretch>
            <a:fillRect/>
          </a:stretch>
        </p:blipFill>
        <p:spPr>
          <a:xfrm rot="997112">
            <a:off x="10336122" y="271109"/>
            <a:ext cx="804893" cy="891909"/>
          </a:xfrm>
          <a:prstGeom prst="rect">
            <a:avLst/>
          </a:prstGeom>
        </p:spPr>
      </p:pic>
      <p:pic>
        <p:nvPicPr>
          <p:cNvPr id="6" name="Picture 5" descr="Icon&#10;&#10;Description automatically generated">
            <a:extLst>
              <a:ext uri="{FF2B5EF4-FFF2-40B4-BE49-F238E27FC236}">
                <a16:creationId xmlns:a16="http://schemas.microsoft.com/office/drawing/2014/main" id="{B8C077E6-8B7D-2B88-2555-8B8EE97538FF}"/>
              </a:ext>
            </a:extLst>
          </p:cNvPr>
          <p:cNvPicPr>
            <a:picLocks noChangeAspect="1"/>
          </p:cNvPicPr>
          <p:nvPr/>
        </p:nvPicPr>
        <p:blipFill>
          <a:blip r:embed="rId8"/>
          <a:stretch>
            <a:fillRect/>
          </a:stretch>
        </p:blipFill>
        <p:spPr>
          <a:xfrm>
            <a:off x="118480" y="4298222"/>
            <a:ext cx="471250" cy="482744"/>
          </a:xfrm>
          <a:prstGeom prst="rect">
            <a:avLst/>
          </a:prstGeom>
        </p:spPr>
      </p:pic>
      <p:pic>
        <p:nvPicPr>
          <p:cNvPr id="5" name="Audio 4">
            <a:hlinkClick r:id="" action="ppaction://media"/>
            <a:extLst>
              <a:ext uri="{FF2B5EF4-FFF2-40B4-BE49-F238E27FC236}">
                <a16:creationId xmlns:a16="http://schemas.microsoft.com/office/drawing/2014/main" id="{236C8616-5514-1E02-5A32-1348DA78B7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20148294"/>
      </p:ext>
    </p:extLst>
  </p:cSld>
  <p:clrMapOvr>
    <a:masterClrMapping/>
  </p:clrMapOvr>
  <mc:AlternateContent xmlns:mc="http://schemas.openxmlformats.org/markup-compatibility/2006">
    <mc:Choice xmlns:p14="http://schemas.microsoft.com/office/powerpoint/2010/main" Requires="p14">
      <p:transition spd="slow" p14:dur="2000" advTm="18848"/>
    </mc:Choice>
    <mc:Fallback>
      <p:transition spd="slow" advTm="1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2450B2-B277-AC44-8719-4FB7691FADF4}"/>
              </a:ext>
            </a:extLst>
          </p:cNvPr>
          <p:cNvSpPr>
            <a:spLocks noGrp="1"/>
          </p:cNvSpPr>
          <p:nvPr>
            <p:ph type="title"/>
          </p:nvPr>
        </p:nvSpPr>
        <p:spPr>
          <a:xfrm>
            <a:off x="578888" y="2712500"/>
            <a:ext cx="2880828" cy="3071906"/>
          </a:xfrm>
        </p:spPr>
        <p:txBody>
          <a:bodyPr vert="horz" lIns="91440" tIns="45720" rIns="91440" bIns="45720" rtlCol="0" anchor="t">
            <a:normAutofit fontScale="90000"/>
          </a:bodyPr>
          <a:lstStyle/>
          <a:p>
            <a:r>
              <a:rPr lang="en-US" b="1" kern="1200" dirty="0">
                <a:solidFill>
                  <a:schemeClr val="bg1"/>
                </a:solidFill>
                <a:latin typeface="+mj-lt"/>
                <a:ea typeface="+mj-ea"/>
                <a:cs typeface="+mj-cs"/>
                <a:hlinkClick r:id="rId5">
                  <a:extLst>
                    <a:ext uri="{A12FA001-AC4F-418D-AE19-62706E023703}">
                      <ahyp:hlinkClr xmlns:ahyp="http://schemas.microsoft.com/office/drawing/2018/hyperlinkcolor" val="tx"/>
                    </a:ext>
                  </a:extLst>
                </a:hlinkClick>
              </a:rPr>
              <a:t>IDPH Web Portal User Agreement</a:t>
            </a: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pic>
        <p:nvPicPr>
          <p:cNvPr id="6" name="Picture 5" descr="Icon&#10;&#10;Description automatically generated">
            <a:extLst>
              <a:ext uri="{FF2B5EF4-FFF2-40B4-BE49-F238E27FC236}">
                <a16:creationId xmlns:a16="http://schemas.microsoft.com/office/drawing/2014/main" id="{B8C077E6-8B7D-2B88-2555-8B8EE97538FF}"/>
              </a:ext>
            </a:extLst>
          </p:cNvPr>
          <p:cNvPicPr>
            <a:picLocks noChangeAspect="1"/>
          </p:cNvPicPr>
          <p:nvPr/>
        </p:nvPicPr>
        <p:blipFill>
          <a:blip r:embed="rId6"/>
          <a:stretch>
            <a:fillRect/>
          </a:stretch>
        </p:blipFill>
        <p:spPr>
          <a:xfrm>
            <a:off x="65355" y="2840730"/>
            <a:ext cx="471250" cy="482744"/>
          </a:xfrm>
          <a:prstGeom prst="rect">
            <a:avLst/>
          </a:prstGeom>
        </p:spPr>
      </p:pic>
      <p:pic>
        <p:nvPicPr>
          <p:cNvPr id="14" name="Picture 13" descr="Graphical user interface, text, application, email&#10;&#10;Description automatically generated">
            <a:extLst>
              <a:ext uri="{FF2B5EF4-FFF2-40B4-BE49-F238E27FC236}">
                <a16:creationId xmlns:a16="http://schemas.microsoft.com/office/drawing/2014/main" id="{A074F075-860B-7A97-7EF9-58E58C8664BE}"/>
              </a:ext>
            </a:extLst>
          </p:cNvPr>
          <p:cNvPicPr>
            <a:picLocks noChangeAspect="1"/>
          </p:cNvPicPr>
          <p:nvPr/>
        </p:nvPicPr>
        <p:blipFill>
          <a:blip r:embed="rId7"/>
          <a:stretch>
            <a:fillRect/>
          </a:stretch>
        </p:blipFill>
        <p:spPr>
          <a:xfrm>
            <a:off x="4058770" y="399347"/>
            <a:ext cx="8133230" cy="5881237"/>
          </a:xfrm>
          <a:prstGeom prst="rect">
            <a:avLst/>
          </a:prstGeom>
        </p:spPr>
      </p:pic>
      <p:pic>
        <p:nvPicPr>
          <p:cNvPr id="3" name="Audio 2">
            <a:hlinkClick r:id="" action="ppaction://media"/>
            <a:extLst>
              <a:ext uri="{FF2B5EF4-FFF2-40B4-BE49-F238E27FC236}">
                <a16:creationId xmlns:a16="http://schemas.microsoft.com/office/drawing/2014/main" id="{CAA8A707-F0B7-D063-6EC9-06FBC4E4E2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5496981"/>
      </p:ext>
    </p:extLst>
  </p:cSld>
  <p:clrMapOvr>
    <a:masterClrMapping/>
  </p:clrMapOvr>
  <mc:AlternateContent xmlns:mc="http://schemas.openxmlformats.org/markup-compatibility/2006">
    <mc:Choice xmlns:p14="http://schemas.microsoft.com/office/powerpoint/2010/main" Requires="p14">
      <p:transition spd="slow" p14:dur="2000" advTm="11050"/>
    </mc:Choice>
    <mc:Fallback>
      <p:transition spd="slow" advTm="1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Shape 26">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6C2F7EF-D86C-1C4F-ABEC-606085B81755}"/>
              </a:ext>
            </a:extLst>
          </p:cNvPr>
          <p:cNvSpPr>
            <a:spLocks noGrp="1"/>
          </p:cNvSpPr>
          <p:nvPr>
            <p:ph type="title"/>
          </p:nvPr>
        </p:nvSpPr>
        <p:spPr>
          <a:xfrm>
            <a:off x="934872" y="963478"/>
            <a:ext cx="3199700" cy="4560970"/>
          </a:xfrm>
        </p:spPr>
        <p:txBody>
          <a:bodyPr>
            <a:normAutofit/>
          </a:bodyPr>
          <a:lstStyle/>
          <a:p>
            <a:r>
              <a:rPr lang="en-US" sz="2000" b="1" dirty="0">
                <a:solidFill>
                  <a:schemeClr val="bg1"/>
                </a:solidFill>
                <a:latin typeface="+mn-lt"/>
                <a:hlinkClick r:id="rId5">
                  <a:extLst>
                    <a:ext uri="{A12FA001-AC4F-418D-AE19-62706E023703}">
                      <ahyp:hlinkClr xmlns:ahyp="http://schemas.microsoft.com/office/drawing/2018/hyperlinkcolor" val="tx"/>
                    </a:ext>
                  </a:extLst>
                </a:hlinkClick>
              </a:rPr>
              <a:t>PART 693 - CONTROL OF SEXUALLY TRANSMISSIBLE INFECTIONS CODE</a:t>
            </a:r>
            <a:endParaRPr lang="en-US" sz="2000" dirty="0">
              <a:solidFill>
                <a:schemeClr val="bg1"/>
              </a:solidFill>
              <a:latin typeface="+mn-lt"/>
            </a:endParaRPr>
          </a:p>
        </p:txBody>
      </p:sp>
      <p:sp>
        <p:nvSpPr>
          <p:cNvPr id="29"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A07068BE-5F66-9449-AAD4-6EC294B289A0}"/>
              </a:ext>
            </a:extLst>
          </p:cNvPr>
          <p:cNvSpPr>
            <a:spLocks noGrp="1"/>
          </p:cNvSpPr>
          <p:nvPr>
            <p:ph idx="1"/>
          </p:nvPr>
        </p:nvSpPr>
        <p:spPr>
          <a:xfrm>
            <a:off x="5221862" y="1719618"/>
            <a:ext cx="5948831" cy="4334629"/>
          </a:xfrm>
        </p:spPr>
        <p:txBody>
          <a:bodyPr anchor="ctr">
            <a:normAutofit/>
          </a:bodyPr>
          <a:lstStyle/>
          <a:p>
            <a:r>
              <a:rPr lang="en-US" sz="2400" dirty="0">
                <a:solidFill>
                  <a:srgbClr val="FEFFFF"/>
                </a:solidFill>
              </a:rPr>
              <a:t>Reportable STIs &amp; Lab Results </a:t>
            </a:r>
          </a:p>
          <a:p>
            <a:r>
              <a:rPr lang="en-US" sz="2400" dirty="0">
                <a:solidFill>
                  <a:srgbClr val="FEFFFF"/>
                </a:solidFill>
              </a:rPr>
              <a:t>STI Provider Reporting </a:t>
            </a:r>
          </a:p>
          <a:p>
            <a:r>
              <a:rPr lang="en-US" sz="2400" dirty="0">
                <a:solidFill>
                  <a:srgbClr val="FEFFFF"/>
                </a:solidFill>
              </a:rPr>
              <a:t>Fines &amp; Penalties </a:t>
            </a:r>
          </a:p>
          <a:p>
            <a:r>
              <a:rPr lang="en-US" sz="2400" dirty="0">
                <a:solidFill>
                  <a:srgbClr val="FEFFFF"/>
                </a:solidFill>
              </a:rPr>
              <a:t>Counseling &amp; Partner Services </a:t>
            </a:r>
          </a:p>
          <a:p>
            <a:r>
              <a:rPr lang="en-US" sz="2400" dirty="0">
                <a:solidFill>
                  <a:srgbClr val="FEFFFF"/>
                </a:solidFill>
              </a:rPr>
              <a:t>Physical Exam &amp; Medical Treatment for STIs </a:t>
            </a:r>
          </a:p>
          <a:p>
            <a:r>
              <a:rPr lang="en-US" sz="2400" dirty="0">
                <a:solidFill>
                  <a:srgbClr val="FEFFFF"/>
                </a:solidFill>
              </a:rPr>
              <a:t>Expedited Partner Therapy </a:t>
            </a:r>
          </a:p>
          <a:p>
            <a:endParaRPr lang="en-US" sz="2400" dirty="0">
              <a:solidFill>
                <a:srgbClr val="FEFFFF"/>
              </a:solidFill>
            </a:endParaRPr>
          </a:p>
        </p:txBody>
      </p:sp>
      <p:pic>
        <p:nvPicPr>
          <p:cNvPr id="9" name="Picture 8" descr="Icon&#10;&#10;Description automatically generated">
            <a:extLst>
              <a:ext uri="{FF2B5EF4-FFF2-40B4-BE49-F238E27FC236}">
                <a16:creationId xmlns:a16="http://schemas.microsoft.com/office/drawing/2014/main" id="{881B8CD7-161F-18A3-C544-E69309B4788B}"/>
              </a:ext>
            </a:extLst>
          </p:cNvPr>
          <p:cNvPicPr>
            <a:picLocks noChangeAspect="1"/>
          </p:cNvPicPr>
          <p:nvPr/>
        </p:nvPicPr>
        <p:blipFill>
          <a:blip r:embed="rId6"/>
          <a:stretch>
            <a:fillRect/>
          </a:stretch>
        </p:blipFill>
        <p:spPr>
          <a:xfrm>
            <a:off x="3039341" y="3411108"/>
            <a:ext cx="471250" cy="482744"/>
          </a:xfrm>
          <a:prstGeom prst="rect">
            <a:avLst/>
          </a:prstGeom>
        </p:spPr>
      </p:pic>
      <p:pic>
        <p:nvPicPr>
          <p:cNvPr id="4" name="Audio 3">
            <a:hlinkClick r:id="" action="ppaction://media"/>
            <a:extLst>
              <a:ext uri="{FF2B5EF4-FFF2-40B4-BE49-F238E27FC236}">
                <a16:creationId xmlns:a16="http://schemas.microsoft.com/office/drawing/2014/main" id="{1B16901E-801B-C424-A0FE-CD79A89865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75183835"/>
      </p:ext>
    </p:extLst>
  </p:cSld>
  <p:clrMapOvr>
    <a:masterClrMapping/>
  </p:clrMapOvr>
  <mc:AlternateContent xmlns:mc="http://schemas.openxmlformats.org/markup-compatibility/2006">
    <mc:Choice xmlns:p14="http://schemas.microsoft.com/office/powerpoint/2010/main" Requires="p14">
      <p:transition spd="slow" p14:dur="2000" advTm="38197"/>
    </mc:Choice>
    <mc:Fallback>
      <p:transition spd="slow" advTm="38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52450B2-B277-AC44-8719-4FB7691FADF4}"/>
              </a:ext>
            </a:extLst>
          </p:cNvPr>
          <p:cNvSpPr>
            <a:spLocks noGrp="1"/>
          </p:cNvSpPr>
          <p:nvPr>
            <p:ph type="title"/>
          </p:nvPr>
        </p:nvSpPr>
        <p:spPr>
          <a:xfrm>
            <a:off x="638112" y="1343645"/>
            <a:ext cx="3857695" cy="5225875"/>
          </a:xfrm>
        </p:spPr>
        <p:txBody>
          <a:bodyPr vert="horz" lIns="91440" tIns="45720" rIns="91440" bIns="45720" rtlCol="0" anchor="t">
            <a:normAutofit fontScale="90000"/>
          </a:bodyPr>
          <a:lstStyle/>
          <a:p>
            <a:r>
              <a:rPr lang="en-US" sz="3100" b="1" kern="1200" dirty="0">
                <a:solidFill>
                  <a:schemeClr val="bg1"/>
                </a:solidFill>
                <a:latin typeface="+mj-lt"/>
                <a:ea typeface="+mj-ea"/>
                <a:cs typeface="+mj-cs"/>
                <a:hlinkClick r:id="rId5">
                  <a:extLst>
                    <a:ext uri="{A12FA001-AC4F-418D-AE19-62706E023703}">
                      <ahyp:hlinkClr xmlns:ahyp="http://schemas.microsoft.com/office/drawing/2018/hyperlinkcolor" val="tx"/>
                    </a:ext>
                  </a:extLst>
                </a:hlinkClick>
              </a:rPr>
              <a:t>IDPH Web Portal User Registration Form</a:t>
            </a:r>
            <a:br>
              <a:rPr lang="en-US" sz="3100" b="1" kern="1200" dirty="0">
                <a:solidFill>
                  <a:schemeClr val="bg1"/>
                </a:solidFill>
                <a:latin typeface="+mj-lt"/>
                <a:ea typeface="+mj-ea"/>
                <a:cs typeface="+mj-cs"/>
              </a:rPr>
            </a:br>
            <a:br>
              <a:rPr lang="en-US" sz="3100" b="1" kern="1200" dirty="0">
                <a:solidFill>
                  <a:schemeClr val="bg1"/>
                </a:solidFill>
                <a:latin typeface="+mj-lt"/>
                <a:ea typeface="+mj-ea"/>
                <a:cs typeface="+mj-cs"/>
              </a:rPr>
            </a:br>
            <a:br>
              <a:rPr lang="en-US" sz="3100" b="1" kern="1200" dirty="0">
                <a:solidFill>
                  <a:schemeClr val="bg1"/>
                </a:solidFill>
                <a:latin typeface="+mj-lt"/>
                <a:ea typeface="+mj-ea"/>
                <a:cs typeface="+mj-cs"/>
              </a:rPr>
            </a:br>
            <a:br>
              <a:rPr lang="en-US" sz="3100" b="1" kern="1200" dirty="0">
                <a:solidFill>
                  <a:schemeClr val="bg1"/>
                </a:solidFill>
                <a:latin typeface="+mj-lt"/>
                <a:ea typeface="+mj-ea"/>
                <a:cs typeface="+mj-cs"/>
              </a:rPr>
            </a:br>
            <a:br>
              <a:rPr lang="en-US" sz="3100" b="1" kern="1200" dirty="0">
                <a:solidFill>
                  <a:schemeClr val="bg1"/>
                </a:solidFill>
                <a:latin typeface="+mj-lt"/>
                <a:ea typeface="+mj-ea"/>
                <a:cs typeface="+mj-cs"/>
              </a:rPr>
            </a:br>
            <a:br>
              <a:rPr lang="en-US" sz="3100" b="1" kern="1200" dirty="0">
                <a:solidFill>
                  <a:schemeClr val="bg1"/>
                </a:solidFill>
                <a:latin typeface="+mj-lt"/>
                <a:ea typeface="+mj-ea"/>
                <a:cs typeface="+mj-cs"/>
              </a:rPr>
            </a:br>
            <a:br>
              <a:rPr lang="en-US" sz="3100" b="1" kern="1200" dirty="0">
                <a:solidFill>
                  <a:schemeClr val="bg1"/>
                </a:solidFill>
                <a:latin typeface="+mj-lt"/>
                <a:ea typeface="+mj-ea"/>
                <a:cs typeface="+mj-cs"/>
              </a:rPr>
            </a:br>
            <a:r>
              <a:rPr lang="en-US" sz="3100" b="1" dirty="0">
                <a:solidFill>
                  <a:schemeClr val="bg1"/>
                </a:solidFill>
                <a:hlinkClick r:id="rId5">
                  <a:extLst>
                    <a:ext uri="{A12FA001-AC4F-418D-AE19-62706E023703}">
                      <ahyp:hlinkClr xmlns:ahyp="http://schemas.microsoft.com/office/drawing/2018/hyperlinkcolor" val="tx"/>
                    </a:ext>
                  </a:extLst>
                </a:hlinkClick>
              </a:rPr>
              <a:t>Portal Registration Authority (PRA) List</a:t>
            </a:r>
            <a:br>
              <a:rPr lang="en-US" sz="3600" b="1" kern="1200" dirty="0">
                <a:solidFill>
                  <a:srgbClr val="FFFFFF"/>
                </a:solidFill>
                <a:latin typeface="+mj-lt"/>
                <a:ea typeface="+mj-ea"/>
                <a:cs typeface="+mj-cs"/>
              </a:rPr>
            </a:b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br>
              <a:rPr lang="en-US" sz="4000" kern="1200" dirty="0">
                <a:solidFill>
                  <a:srgbClr val="FFFFFF"/>
                </a:solidFill>
                <a:latin typeface="+mj-lt"/>
                <a:ea typeface="+mj-ea"/>
                <a:cs typeface="+mj-cs"/>
              </a:rPr>
            </a:br>
            <a:endParaRPr lang="en-US" sz="4000" kern="1200" dirty="0">
              <a:solidFill>
                <a:srgbClr val="FFFFFF"/>
              </a:solidFill>
              <a:latin typeface="+mj-lt"/>
              <a:ea typeface="+mj-ea"/>
              <a:cs typeface="+mj-cs"/>
            </a:endParaRPr>
          </a:p>
        </p:txBody>
      </p:sp>
      <p:pic>
        <p:nvPicPr>
          <p:cNvPr id="10" name="Picture 9" descr="Icon&#10;&#10;Description automatically generated">
            <a:extLst>
              <a:ext uri="{FF2B5EF4-FFF2-40B4-BE49-F238E27FC236}">
                <a16:creationId xmlns:a16="http://schemas.microsoft.com/office/drawing/2014/main" id="{9EE8BC34-9986-2F72-03BA-FC5AAADB0E01}"/>
              </a:ext>
            </a:extLst>
          </p:cNvPr>
          <p:cNvPicPr>
            <a:picLocks noChangeAspect="1"/>
          </p:cNvPicPr>
          <p:nvPr/>
        </p:nvPicPr>
        <p:blipFill>
          <a:blip r:embed="rId6"/>
          <a:stretch>
            <a:fillRect/>
          </a:stretch>
        </p:blipFill>
        <p:spPr>
          <a:xfrm>
            <a:off x="152178" y="1397364"/>
            <a:ext cx="471250" cy="482744"/>
          </a:xfrm>
          <a:prstGeom prst="rect">
            <a:avLst/>
          </a:prstGeom>
        </p:spPr>
      </p:pic>
      <p:pic>
        <p:nvPicPr>
          <p:cNvPr id="5" name="Picture 4" descr="Graphical user interface, application&#10;&#10;Description automatically generated">
            <a:extLst>
              <a:ext uri="{FF2B5EF4-FFF2-40B4-BE49-F238E27FC236}">
                <a16:creationId xmlns:a16="http://schemas.microsoft.com/office/drawing/2014/main" id="{35E5E201-FC19-1375-95AA-CA42320278D1}"/>
              </a:ext>
            </a:extLst>
          </p:cNvPr>
          <p:cNvPicPr>
            <a:picLocks noChangeAspect="1"/>
          </p:cNvPicPr>
          <p:nvPr/>
        </p:nvPicPr>
        <p:blipFill>
          <a:blip r:embed="rId7"/>
          <a:stretch>
            <a:fillRect/>
          </a:stretch>
        </p:blipFill>
        <p:spPr>
          <a:xfrm>
            <a:off x="4038604" y="518241"/>
            <a:ext cx="8124028" cy="5225875"/>
          </a:xfrm>
          <a:prstGeom prst="rect">
            <a:avLst/>
          </a:prstGeom>
        </p:spPr>
      </p:pic>
      <p:pic>
        <p:nvPicPr>
          <p:cNvPr id="14" name="Picture 13" descr="Icon&#10;&#10;Description automatically generated">
            <a:extLst>
              <a:ext uri="{FF2B5EF4-FFF2-40B4-BE49-F238E27FC236}">
                <a16:creationId xmlns:a16="http://schemas.microsoft.com/office/drawing/2014/main" id="{21B56F61-8B03-23FF-E61C-5921C296D780}"/>
              </a:ext>
            </a:extLst>
          </p:cNvPr>
          <p:cNvPicPr>
            <a:picLocks noChangeAspect="1"/>
          </p:cNvPicPr>
          <p:nvPr/>
        </p:nvPicPr>
        <p:blipFill>
          <a:blip r:embed="rId6"/>
          <a:stretch>
            <a:fillRect/>
          </a:stretch>
        </p:blipFill>
        <p:spPr>
          <a:xfrm>
            <a:off x="137494" y="4438402"/>
            <a:ext cx="471250" cy="482744"/>
          </a:xfrm>
          <a:prstGeom prst="rect">
            <a:avLst/>
          </a:prstGeom>
        </p:spPr>
      </p:pic>
      <p:sp>
        <p:nvSpPr>
          <p:cNvPr id="12" name="TextBox 11">
            <a:extLst>
              <a:ext uri="{FF2B5EF4-FFF2-40B4-BE49-F238E27FC236}">
                <a16:creationId xmlns:a16="http://schemas.microsoft.com/office/drawing/2014/main" id="{D6AF19F5-3CC3-6085-EBE8-8703C9CCD63E}"/>
              </a:ext>
            </a:extLst>
          </p:cNvPr>
          <p:cNvSpPr txBox="1"/>
          <p:nvPr/>
        </p:nvSpPr>
        <p:spPr>
          <a:xfrm>
            <a:off x="5842817" y="3428785"/>
            <a:ext cx="3503555" cy="215444"/>
          </a:xfrm>
          <a:prstGeom prst="rect">
            <a:avLst/>
          </a:prstGeom>
          <a:noFill/>
        </p:spPr>
        <p:txBody>
          <a:bodyPr wrap="square">
            <a:spAutoFit/>
          </a:bodyPr>
          <a:lstStyle/>
          <a:p>
            <a:r>
              <a:rPr lang="en-US" sz="800" dirty="0">
                <a:highlight>
                  <a:srgbClr val="FFFF00"/>
                </a:highlight>
              </a:rPr>
              <a:t>I-NEDSS reporting STI treatment to LHD</a:t>
            </a:r>
          </a:p>
        </p:txBody>
      </p:sp>
      <p:pic>
        <p:nvPicPr>
          <p:cNvPr id="3" name="Audio 2">
            <a:hlinkClick r:id="" action="ppaction://media"/>
            <a:extLst>
              <a:ext uri="{FF2B5EF4-FFF2-40B4-BE49-F238E27FC236}">
                <a16:creationId xmlns:a16="http://schemas.microsoft.com/office/drawing/2014/main" id="{A7D20467-C795-9606-0947-04C47969B05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77574659"/>
      </p:ext>
    </p:extLst>
  </p:cSld>
  <p:clrMapOvr>
    <a:masterClrMapping/>
  </p:clrMapOvr>
  <mc:AlternateContent xmlns:mc="http://schemas.openxmlformats.org/markup-compatibility/2006">
    <mc:Choice xmlns:p14="http://schemas.microsoft.com/office/powerpoint/2010/main" Requires="p14">
      <p:transition spd="slow" p14:dur="2000" advTm="67136"/>
    </mc:Choice>
    <mc:Fallback>
      <p:transition spd="slow" advTm="6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91AD93-EA02-8A49-B717-7DBD1038D414}"/>
              </a:ext>
            </a:extLst>
          </p:cNvPr>
          <p:cNvSpPr>
            <a:spLocks noGrp="1"/>
          </p:cNvSpPr>
          <p:nvPr>
            <p:ph type="title"/>
          </p:nvPr>
        </p:nvSpPr>
        <p:spPr>
          <a:xfrm>
            <a:off x="1371599" y="294538"/>
            <a:ext cx="9895951" cy="1033669"/>
          </a:xfrm>
        </p:spPr>
        <p:txBody>
          <a:bodyPr>
            <a:normAutofit/>
          </a:bodyPr>
          <a:lstStyle/>
          <a:p>
            <a:pPr algn="ctr"/>
            <a:r>
              <a:rPr lang="en-US" sz="4000" b="1">
                <a:solidFill>
                  <a:schemeClr val="bg1"/>
                </a:solidFill>
              </a:rPr>
              <a:t>KCHD Communications</a:t>
            </a:r>
            <a:endParaRPr lang="en-US" sz="4000">
              <a:solidFill>
                <a:schemeClr val="bg1"/>
              </a:solidFill>
            </a:endParaRPr>
          </a:p>
        </p:txBody>
      </p:sp>
      <p:sp>
        <p:nvSpPr>
          <p:cNvPr id="3" name="Content Placeholder 2">
            <a:extLst>
              <a:ext uri="{FF2B5EF4-FFF2-40B4-BE49-F238E27FC236}">
                <a16:creationId xmlns:a16="http://schemas.microsoft.com/office/drawing/2014/main" id="{CB403277-D01B-E641-94F0-3C09E1D53119}"/>
              </a:ext>
            </a:extLst>
          </p:cNvPr>
          <p:cNvSpPr>
            <a:spLocks noGrp="1"/>
          </p:cNvSpPr>
          <p:nvPr>
            <p:ph idx="1"/>
          </p:nvPr>
        </p:nvSpPr>
        <p:spPr>
          <a:xfrm>
            <a:off x="1371599" y="2318196"/>
            <a:ext cx="9724031" cy="4245265"/>
          </a:xfrm>
        </p:spPr>
        <p:txBody>
          <a:bodyPr anchor="ctr">
            <a:normAutofit/>
          </a:bodyPr>
          <a:lstStyle/>
          <a:p>
            <a:pPr marL="0" indent="0">
              <a:lnSpc>
                <a:spcPct val="150000"/>
              </a:lnSpc>
              <a:buNone/>
            </a:pPr>
            <a:r>
              <a:rPr lang="en-US" b="1" dirty="0">
                <a:solidFill>
                  <a:schemeClr val="accent1">
                    <a:lumMod val="75000"/>
                  </a:schemeClr>
                </a:solidFill>
              </a:rPr>
              <a:t>KHDC will </a:t>
            </a:r>
          </a:p>
          <a:p>
            <a:pPr marL="171450" indent="-171450">
              <a:lnSpc>
                <a:spcPct val="100000"/>
              </a:lnSpc>
            </a:pPr>
            <a:r>
              <a:rPr lang="en-US" sz="2400" dirty="0"/>
              <a:t>Run monthly case reports to identify positive-STD cases that are missing report of treatment</a:t>
            </a:r>
          </a:p>
          <a:p>
            <a:pPr marL="171450" indent="-171450">
              <a:lnSpc>
                <a:spcPct val="100000"/>
              </a:lnSpc>
            </a:pPr>
            <a:r>
              <a:rPr lang="en-US" sz="2400" dirty="0"/>
              <a:t>Conduct follow-up with providers who have cases pending report of treatment for any positive chlamydia / gonorrhea lab results received </a:t>
            </a:r>
          </a:p>
          <a:p>
            <a:pPr marL="0" indent="0" algn="ctr">
              <a:lnSpc>
                <a:spcPct val="100000"/>
              </a:lnSpc>
              <a:spcBef>
                <a:spcPts val="0"/>
              </a:spcBef>
              <a:buNone/>
            </a:pPr>
            <a:endParaRPr lang="en-US" sz="2000" b="1" dirty="0">
              <a:solidFill>
                <a:schemeClr val="accent1">
                  <a:lumMod val="75000"/>
                </a:schemeClr>
              </a:solidFill>
            </a:endParaRPr>
          </a:p>
          <a:p>
            <a:pPr marL="0" indent="0" algn="ctr">
              <a:lnSpc>
                <a:spcPct val="100000"/>
              </a:lnSpc>
              <a:spcBef>
                <a:spcPts val="0"/>
              </a:spcBef>
              <a:buNone/>
            </a:pPr>
            <a:endParaRPr lang="en-US" sz="2000" b="1" dirty="0">
              <a:solidFill>
                <a:schemeClr val="accent1">
                  <a:lumMod val="75000"/>
                </a:schemeClr>
              </a:solidFill>
            </a:endParaRPr>
          </a:p>
          <a:p>
            <a:pPr marL="0" indent="0" algn="ctr">
              <a:lnSpc>
                <a:spcPct val="100000"/>
              </a:lnSpc>
              <a:spcBef>
                <a:spcPts val="0"/>
              </a:spcBef>
              <a:buNone/>
            </a:pPr>
            <a:r>
              <a:rPr lang="en-US" sz="2000" b="1" dirty="0">
                <a:solidFill>
                  <a:schemeClr val="accent1">
                    <a:lumMod val="75000"/>
                  </a:schemeClr>
                </a:solidFill>
              </a:rPr>
              <a:t>KCHD STD Surveillance Specialist </a:t>
            </a:r>
          </a:p>
          <a:p>
            <a:pPr marL="0" indent="0" algn="ctr">
              <a:lnSpc>
                <a:spcPct val="100000"/>
              </a:lnSpc>
              <a:spcBef>
                <a:spcPts val="0"/>
              </a:spcBef>
              <a:buNone/>
            </a:pPr>
            <a:r>
              <a:rPr lang="en-US" sz="1800" dirty="0"/>
              <a:t>Adriana Posada | </a:t>
            </a:r>
            <a:r>
              <a:rPr lang="en-US" sz="1800" dirty="0" err="1"/>
              <a:t>posadaadriana@co.kane.il.us</a:t>
            </a:r>
            <a:r>
              <a:rPr lang="en-US" sz="1800" dirty="0"/>
              <a:t> |</a:t>
            </a:r>
            <a:r>
              <a:rPr lang="en-US" sz="1800" b="1" dirty="0">
                <a:solidFill>
                  <a:schemeClr val="accent1">
                    <a:lumMod val="75000"/>
                  </a:schemeClr>
                </a:solidFill>
              </a:rPr>
              <a:t> phone </a:t>
            </a:r>
            <a:r>
              <a:rPr lang="en-US" sz="1800" dirty="0"/>
              <a:t>(630) 444-3099 | </a:t>
            </a:r>
            <a:r>
              <a:rPr lang="en-US" sz="1800" b="1" dirty="0">
                <a:solidFill>
                  <a:schemeClr val="accent1">
                    <a:lumMod val="75000"/>
                  </a:schemeClr>
                </a:solidFill>
              </a:rPr>
              <a:t>fax </a:t>
            </a:r>
            <a:r>
              <a:rPr lang="en-US" sz="1800" dirty="0"/>
              <a:t>(630) 897-8128</a:t>
            </a:r>
          </a:p>
          <a:p>
            <a:pPr marL="0" indent="0">
              <a:lnSpc>
                <a:spcPct val="150000"/>
              </a:lnSpc>
              <a:buNone/>
            </a:pPr>
            <a:endParaRPr lang="en-US" sz="2400" dirty="0"/>
          </a:p>
        </p:txBody>
      </p:sp>
      <p:pic>
        <p:nvPicPr>
          <p:cNvPr id="7" name="Audio 6">
            <a:hlinkClick r:id="" action="ppaction://media"/>
            <a:extLst>
              <a:ext uri="{FF2B5EF4-FFF2-40B4-BE49-F238E27FC236}">
                <a16:creationId xmlns:a16="http://schemas.microsoft.com/office/drawing/2014/main" id="{6EFCD20F-532F-40A8-3BC3-71E8CA2623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27857610"/>
      </p:ext>
    </p:extLst>
  </p:cSld>
  <p:clrMapOvr>
    <a:masterClrMapping/>
  </p:clrMapOvr>
  <mc:AlternateContent xmlns:mc="http://schemas.openxmlformats.org/markup-compatibility/2006">
    <mc:Choice xmlns:p14="http://schemas.microsoft.com/office/powerpoint/2010/main" Requires="p14">
      <p:transition spd="slow" p14:dur="2000" advTm="18528"/>
    </mc:Choice>
    <mc:Fallback>
      <p:transition spd="slow" advTm="18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91AD93-EA02-8A49-B717-7DBD1038D414}"/>
              </a:ext>
            </a:extLst>
          </p:cNvPr>
          <p:cNvSpPr>
            <a:spLocks noGrp="1"/>
          </p:cNvSpPr>
          <p:nvPr>
            <p:ph type="title"/>
          </p:nvPr>
        </p:nvSpPr>
        <p:spPr>
          <a:xfrm>
            <a:off x="1" y="1132114"/>
            <a:ext cx="4059934" cy="2859315"/>
          </a:xfrm>
        </p:spPr>
        <p:txBody>
          <a:bodyPr anchor="ctr">
            <a:normAutofit/>
          </a:bodyPr>
          <a:lstStyle/>
          <a:p>
            <a:pPr>
              <a:spcBef>
                <a:spcPts val="0"/>
              </a:spcBef>
              <a:spcAft>
                <a:spcPts val="600"/>
              </a:spcAft>
            </a:pPr>
            <a:br>
              <a:rPr lang="en-US" sz="2000" dirty="0"/>
            </a:br>
            <a:endParaRPr lang="en-US" sz="2000" dirty="0">
              <a:solidFill>
                <a:srgbClr val="FFFFFF"/>
              </a:solidFill>
            </a:endParaRPr>
          </a:p>
        </p:txBody>
      </p:sp>
      <p:pic>
        <p:nvPicPr>
          <p:cNvPr id="9" name="Picture 8" descr="A picture containing icon&#10;&#10;Description automatically generated">
            <a:extLst>
              <a:ext uri="{FF2B5EF4-FFF2-40B4-BE49-F238E27FC236}">
                <a16:creationId xmlns:a16="http://schemas.microsoft.com/office/drawing/2014/main" id="{61A11EA8-4A0C-A045-B156-430DE45AD254}"/>
              </a:ext>
            </a:extLst>
          </p:cNvPr>
          <p:cNvPicPr>
            <a:picLocks noChangeAspect="1"/>
          </p:cNvPicPr>
          <p:nvPr/>
        </p:nvPicPr>
        <p:blipFill>
          <a:blip r:embed="rId5"/>
          <a:stretch>
            <a:fillRect/>
          </a:stretch>
        </p:blipFill>
        <p:spPr>
          <a:xfrm>
            <a:off x="9198230" y="5994399"/>
            <a:ext cx="2962668" cy="740667"/>
          </a:xfrm>
          <a:prstGeom prst="rect">
            <a:avLst/>
          </a:prstGeom>
        </p:spPr>
      </p:pic>
      <p:sp>
        <p:nvSpPr>
          <p:cNvPr id="13" name="TextBox 12">
            <a:extLst>
              <a:ext uri="{FF2B5EF4-FFF2-40B4-BE49-F238E27FC236}">
                <a16:creationId xmlns:a16="http://schemas.microsoft.com/office/drawing/2014/main" id="{4FB0F8FC-D2C5-B7ED-BCB1-FC1AB092E1C3}"/>
              </a:ext>
            </a:extLst>
          </p:cNvPr>
          <p:cNvSpPr txBox="1"/>
          <p:nvPr/>
        </p:nvSpPr>
        <p:spPr>
          <a:xfrm>
            <a:off x="-10001" y="249286"/>
            <a:ext cx="4069936" cy="5501827"/>
          </a:xfrm>
          <a:prstGeom prst="rect">
            <a:avLst/>
          </a:prstGeom>
          <a:noFill/>
        </p:spPr>
        <p:txBody>
          <a:bodyPr wrap="square" rtlCol="0">
            <a:spAutoFit/>
          </a:bodyPr>
          <a:lstStyle/>
          <a:p>
            <a:pPr algn="ctr"/>
            <a:r>
              <a:rPr lang="en-US" sz="3200" b="1" dirty="0">
                <a:solidFill>
                  <a:schemeClr val="bg1"/>
                </a:solidFill>
              </a:rPr>
              <a:t>Contact Information</a:t>
            </a:r>
          </a:p>
          <a:p>
            <a:pPr algn="ctr"/>
            <a:endParaRPr lang="en-US" sz="3200" b="1" dirty="0">
              <a:solidFill>
                <a:schemeClr val="bg1"/>
              </a:solidFill>
            </a:endParaRPr>
          </a:p>
          <a:p>
            <a:pPr algn="ctr">
              <a:lnSpc>
                <a:spcPct val="150000"/>
              </a:lnSpc>
            </a:pPr>
            <a:r>
              <a:rPr lang="en-US" b="1" dirty="0">
                <a:solidFill>
                  <a:schemeClr val="bg1"/>
                </a:solidFill>
              </a:rPr>
              <a:t>Kane County Health Department</a:t>
            </a:r>
          </a:p>
          <a:p>
            <a:pPr>
              <a:lnSpc>
                <a:spcPct val="150000"/>
              </a:lnSpc>
            </a:pPr>
            <a:r>
              <a:rPr lang="en-US" b="1" dirty="0">
                <a:solidFill>
                  <a:schemeClr val="bg1"/>
                </a:solidFill>
              </a:rPr>
              <a:t>        </a:t>
            </a:r>
            <a:r>
              <a:rPr lang="en-US" sz="1600" dirty="0">
                <a:solidFill>
                  <a:schemeClr val="bg1"/>
                </a:solidFill>
              </a:rPr>
              <a:t>(630) 208-3801            (630) 897-8128</a:t>
            </a:r>
          </a:p>
          <a:p>
            <a:endParaRPr lang="en-US" sz="1600" dirty="0">
              <a:solidFill>
                <a:schemeClr val="bg1"/>
              </a:solidFill>
            </a:endParaRPr>
          </a:p>
          <a:p>
            <a:endParaRPr lang="en-US" sz="1600" dirty="0">
              <a:solidFill>
                <a:schemeClr val="bg1"/>
              </a:solidFill>
            </a:endParaRPr>
          </a:p>
          <a:p>
            <a:pPr algn="ctr">
              <a:lnSpc>
                <a:spcPct val="150000"/>
              </a:lnSpc>
            </a:pPr>
            <a:r>
              <a:rPr lang="en-US" b="1" dirty="0">
                <a:solidFill>
                  <a:schemeClr val="bg1"/>
                </a:solidFill>
              </a:rPr>
              <a:t>KCHD STD Surveillance Specialist</a:t>
            </a:r>
          </a:p>
          <a:p>
            <a:pPr>
              <a:lnSpc>
                <a:spcPct val="150000"/>
              </a:lnSpc>
            </a:pPr>
            <a:r>
              <a:rPr lang="en-US" dirty="0">
                <a:solidFill>
                  <a:schemeClr val="bg1"/>
                </a:solidFill>
              </a:rPr>
              <a:t>        </a:t>
            </a:r>
            <a:r>
              <a:rPr lang="en-US" sz="1600" dirty="0">
                <a:solidFill>
                  <a:schemeClr val="bg1"/>
                </a:solidFill>
              </a:rPr>
              <a:t>Adriana Posada             </a:t>
            </a:r>
          </a:p>
          <a:p>
            <a:pPr>
              <a:lnSpc>
                <a:spcPct val="150000"/>
              </a:lnSpc>
            </a:pPr>
            <a:r>
              <a:rPr lang="en-US" sz="1600" dirty="0">
                <a:solidFill>
                  <a:schemeClr val="bg1"/>
                </a:solidFill>
              </a:rPr>
              <a:t>         (630) 444-3099            (630) 897-8128</a:t>
            </a:r>
          </a:p>
          <a:p>
            <a:pPr>
              <a:lnSpc>
                <a:spcPct val="150000"/>
              </a:lnSpc>
            </a:pPr>
            <a:r>
              <a:rPr lang="en-US" dirty="0">
                <a:solidFill>
                  <a:schemeClr val="bg1"/>
                </a:solidFill>
              </a:rPr>
              <a:t>        </a:t>
            </a:r>
            <a:r>
              <a:rPr lang="en-US" sz="1600" dirty="0">
                <a:solidFill>
                  <a:schemeClr val="bg1"/>
                </a:solidFill>
              </a:rPr>
              <a:t>PosadaAdriana@co.kane.il.us</a:t>
            </a:r>
            <a:endParaRPr lang="en-US" sz="1600" b="1" dirty="0">
              <a:solidFill>
                <a:schemeClr val="bg1"/>
              </a:solidFill>
            </a:endParaRPr>
          </a:p>
          <a:p>
            <a:pPr>
              <a:lnSpc>
                <a:spcPct val="150000"/>
              </a:lnSpc>
            </a:pPr>
            <a:endParaRPr lang="en-US" sz="1600" b="1" dirty="0">
              <a:solidFill>
                <a:schemeClr val="bg1"/>
              </a:solidFill>
            </a:endParaRPr>
          </a:p>
          <a:p>
            <a:pPr>
              <a:lnSpc>
                <a:spcPct val="150000"/>
              </a:lnSpc>
            </a:pPr>
            <a:r>
              <a:rPr lang="en-US" b="1" dirty="0">
                <a:solidFill>
                  <a:schemeClr val="bg1"/>
                </a:solidFill>
              </a:rPr>
              <a:t>        I-NEDSS Portal Registration</a:t>
            </a:r>
            <a:endParaRPr lang="en-US" b="1" dirty="0">
              <a:solidFill>
                <a:srgbClr val="FFFFFF"/>
              </a:solidFill>
            </a:endParaRPr>
          </a:p>
          <a:p>
            <a:pPr>
              <a:lnSpc>
                <a:spcPct val="150000"/>
              </a:lnSpc>
            </a:pPr>
            <a:r>
              <a:rPr lang="en-US" sz="1600" dirty="0">
                <a:solidFill>
                  <a:schemeClr val="bg1"/>
                </a:solidFill>
              </a:rPr>
              <a:t>         DPH.security@Illinois.gov</a:t>
            </a:r>
          </a:p>
          <a:p>
            <a:pPr>
              <a:lnSpc>
                <a:spcPct val="150000"/>
              </a:lnSpc>
            </a:pPr>
            <a:r>
              <a:rPr lang="en-US" sz="1600" dirty="0">
                <a:solidFill>
                  <a:schemeClr val="bg1"/>
                </a:solidFill>
              </a:rPr>
              <a:t>         (217) 557-5496</a:t>
            </a:r>
          </a:p>
        </p:txBody>
      </p:sp>
      <p:pic>
        <p:nvPicPr>
          <p:cNvPr id="15" name="Picture 14" descr="Icon&#10;&#10;Description automatically generated">
            <a:extLst>
              <a:ext uri="{FF2B5EF4-FFF2-40B4-BE49-F238E27FC236}">
                <a16:creationId xmlns:a16="http://schemas.microsoft.com/office/drawing/2014/main" id="{3C2EB961-4F3C-7D57-DB48-D17A1C5FD1C3}"/>
              </a:ext>
            </a:extLst>
          </p:cNvPr>
          <p:cNvPicPr>
            <a:picLocks noChangeAspect="1"/>
          </p:cNvPicPr>
          <p:nvPr/>
        </p:nvPicPr>
        <p:blipFill>
          <a:blip r:embed="rId6"/>
          <a:stretch>
            <a:fillRect/>
          </a:stretch>
        </p:blipFill>
        <p:spPr>
          <a:xfrm>
            <a:off x="1923895" y="1796135"/>
            <a:ext cx="339508" cy="311410"/>
          </a:xfrm>
          <a:prstGeom prst="rect">
            <a:avLst/>
          </a:prstGeom>
        </p:spPr>
      </p:pic>
      <p:pic>
        <p:nvPicPr>
          <p:cNvPr id="17" name="Picture 16" descr="Icon&#10;&#10;Description automatically generated">
            <a:extLst>
              <a:ext uri="{FF2B5EF4-FFF2-40B4-BE49-F238E27FC236}">
                <a16:creationId xmlns:a16="http://schemas.microsoft.com/office/drawing/2014/main" id="{6E10A352-4D53-725C-1DB6-478FB3F5B7D4}"/>
              </a:ext>
            </a:extLst>
          </p:cNvPr>
          <p:cNvPicPr>
            <a:picLocks noChangeAspect="1"/>
          </p:cNvPicPr>
          <p:nvPr/>
        </p:nvPicPr>
        <p:blipFill>
          <a:blip r:embed="rId7"/>
          <a:stretch>
            <a:fillRect/>
          </a:stretch>
        </p:blipFill>
        <p:spPr>
          <a:xfrm>
            <a:off x="211473" y="3471551"/>
            <a:ext cx="252216" cy="311409"/>
          </a:xfrm>
          <a:prstGeom prst="rect">
            <a:avLst/>
          </a:prstGeom>
        </p:spPr>
      </p:pic>
      <p:pic>
        <p:nvPicPr>
          <p:cNvPr id="19" name="Picture 18" descr="Icon&#10;&#10;Description automatically generated">
            <a:extLst>
              <a:ext uri="{FF2B5EF4-FFF2-40B4-BE49-F238E27FC236}">
                <a16:creationId xmlns:a16="http://schemas.microsoft.com/office/drawing/2014/main" id="{0E27C142-8147-BC35-447C-A3693EF1E88A}"/>
              </a:ext>
            </a:extLst>
          </p:cNvPr>
          <p:cNvPicPr>
            <a:picLocks noChangeAspect="1"/>
          </p:cNvPicPr>
          <p:nvPr/>
        </p:nvPicPr>
        <p:blipFill>
          <a:blip r:embed="rId8"/>
          <a:stretch>
            <a:fillRect/>
          </a:stretch>
        </p:blipFill>
        <p:spPr>
          <a:xfrm>
            <a:off x="143454" y="3877555"/>
            <a:ext cx="323417" cy="243065"/>
          </a:xfrm>
          <a:prstGeom prst="rect">
            <a:avLst/>
          </a:prstGeom>
        </p:spPr>
      </p:pic>
      <p:pic>
        <p:nvPicPr>
          <p:cNvPr id="22" name="Picture 21" descr="Icon&#10;&#10;Description automatically generated">
            <a:extLst>
              <a:ext uri="{FF2B5EF4-FFF2-40B4-BE49-F238E27FC236}">
                <a16:creationId xmlns:a16="http://schemas.microsoft.com/office/drawing/2014/main" id="{0480F70F-0587-5396-542E-24A4E7781D00}"/>
              </a:ext>
            </a:extLst>
          </p:cNvPr>
          <p:cNvPicPr>
            <a:picLocks noChangeAspect="1"/>
          </p:cNvPicPr>
          <p:nvPr/>
        </p:nvPicPr>
        <p:blipFill>
          <a:blip r:embed="rId9"/>
          <a:stretch>
            <a:fillRect/>
          </a:stretch>
        </p:blipFill>
        <p:spPr>
          <a:xfrm>
            <a:off x="211473" y="3104034"/>
            <a:ext cx="252216" cy="298294"/>
          </a:xfrm>
          <a:prstGeom prst="rect">
            <a:avLst/>
          </a:prstGeom>
        </p:spPr>
      </p:pic>
      <p:pic>
        <p:nvPicPr>
          <p:cNvPr id="37" name="Picture 36" descr="Icon&#10;&#10;Description automatically generated">
            <a:extLst>
              <a:ext uri="{FF2B5EF4-FFF2-40B4-BE49-F238E27FC236}">
                <a16:creationId xmlns:a16="http://schemas.microsoft.com/office/drawing/2014/main" id="{B26894A6-CF01-DF31-76CB-2BCFAAAA1CAB}"/>
              </a:ext>
            </a:extLst>
          </p:cNvPr>
          <p:cNvPicPr>
            <a:picLocks noChangeAspect="1"/>
          </p:cNvPicPr>
          <p:nvPr/>
        </p:nvPicPr>
        <p:blipFill>
          <a:blip r:embed="rId7"/>
          <a:stretch>
            <a:fillRect/>
          </a:stretch>
        </p:blipFill>
        <p:spPr>
          <a:xfrm>
            <a:off x="211473" y="1781110"/>
            <a:ext cx="252216" cy="311409"/>
          </a:xfrm>
          <a:prstGeom prst="rect">
            <a:avLst/>
          </a:prstGeom>
        </p:spPr>
      </p:pic>
      <p:pic>
        <p:nvPicPr>
          <p:cNvPr id="38" name="Picture 37" descr="Icon&#10;&#10;Description automatically generated">
            <a:extLst>
              <a:ext uri="{FF2B5EF4-FFF2-40B4-BE49-F238E27FC236}">
                <a16:creationId xmlns:a16="http://schemas.microsoft.com/office/drawing/2014/main" id="{764F19E2-E7B6-71C6-26B4-0F0EB8F22474}"/>
              </a:ext>
            </a:extLst>
          </p:cNvPr>
          <p:cNvPicPr>
            <a:picLocks noChangeAspect="1"/>
          </p:cNvPicPr>
          <p:nvPr/>
        </p:nvPicPr>
        <p:blipFill>
          <a:blip r:embed="rId6"/>
          <a:stretch>
            <a:fillRect/>
          </a:stretch>
        </p:blipFill>
        <p:spPr>
          <a:xfrm>
            <a:off x="1923895" y="3470953"/>
            <a:ext cx="339508" cy="311410"/>
          </a:xfrm>
          <a:prstGeom prst="rect">
            <a:avLst/>
          </a:prstGeom>
        </p:spPr>
      </p:pic>
      <p:pic>
        <p:nvPicPr>
          <p:cNvPr id="39" name="Picture 38" descr="Icon&#10;&#10;Description automatically generated">
            <a:extLst>
              <a:ext uri="{FF2B5EF4-FFF2-40B4-BE49-F238E27FC236}">
                <a16:creationId xmlns:a16="http://schemas.microsoft.com/office/drawing/2014/main" id="{30EFC6F4-28CF-5F10-CB9C-D92352B3B802}"/>
              </a:ext>
            </a:extLst>
          </p:cNvPr>
          <p:cNvPicPr>
            <a:picLocks noChangeAspect="1"/>
          </p:cNvPicPr>
          <p:nvPr/>
        </p:nvPicPr>
        <p:blipFill>
          <a:blip r:embed="rId8"/>
          <a:stretch>
            <a:fillRect/>
          </a:stretch>
        </p:blipFill>
        <p:spPr>
          <a:xfrm>
            <a:off x="143454" y="5034341"/>
            <a:ext cx="323417" cy="243065"/>
          </a:xfrm>
          <a:prstGeom prst="rect">
            <a:avLst/>
          </a:prstGeom>
        </p:spPr>
      </p:pic>
      <p:pic>
        <p:nvPicPr>
          <p:cNvPr id="40" name="Picture 39" descr="Icon&#10;&#10;Description automatically generated">
            <a:extLst>
              <a:ext uri="{FF2B5EF4-FFF2-40B4-BE49-F238E27FC236}">
                <a16:creationId xmlns:a16="http://schemas.microsoft.com/office/drawing/2014/main" id="{7CE4617D-9F10-7D39-9905-EEFF7A809328}"/>
              </a:ext>
            </a:extLst>
          </p:cNvPr>
          <p:cNvPicPr>
            <a:picLocks noChangeAspect="1"/>
          </p:cNvPicPr>
          <p:nvPr/>
        </p:nvPicPr>
        <p:blipFill>
          <a:blip r:embed="rId7"/>
          <a:stretch>
            <a:fillRect/>
          </a:stretch>
        </p:blipFill>
        <p:spPr>
          <a:xfrm>
            <a:off x="211473" y="5370989"/>
            <a:ext cx="252216" cy="311409"/>
          </a:xfrm>
          <a:prstGeom prst="rect">
            <a:avLst/>
          </a:prstGeom>
        </p:spPr>
      </p:pic>
      <p:pic>
        <p:nvPicPr>
          <p:cNvPr id="41" name="Picture 40" descr="Graphical user interface, text, application&#10;&#10;Description automatically generated">
            <a:extLst>
              <a:ext uri="{FF2B5EF4-FFF2-40B4-BE49-F238E27FC236}">
                <a16:creationId xmlns:a16="http://schemas.microsoft.com/office/drawing/2014/main" id="{99D18794-5B5F-71F2-9AFE-CA3B780640F8}"/>
              </a:ext>
            </a:extLst>
          </p:cNvPr>
          <p:cNvPicPr>
            <a:picLocks noChangeAspect="1"/>
          </p:cNvPicPr>
          <p:nvPr/>
        </p:nvPicPr>
        <p:blipFill>
          <a:blip r:embed="rId10"/>
          <a:stretch>
            <a:fillRect/>
          </a:stretch>
        </p:blipFill>
        <p:spPr>
          <a:xfrm>
            <a:off x="61253" y="-2"/>
            <a:ext cx="3903845" cy="6735068"/>
          </a:xfrm>
          <a:prstGeom prst="rect">
            <a:avLst/>
          </a:prstGeom>
        </p:spPr>
      </p:pic>
      <p:sp>
        <p:nvSpPr>
          <p:cNvPr id="18" name="TextBox 17">
            <a:extLst>
              <a:ext uri="{FF2B5EF4-FFF2-40B4-BE49-F238E27FC236}">
                <a16:creationId xmlns:a16="http://schemas.microsoft.com/office/drawing/2014/main" id="{ACB18C18-C8F7-BDB5-44BB-6AABAF6C578F}"/>
              </a:ext>
            </a:extLst>
          </p:cNvPr>
          <p:cNvSpPr txBox="1"/>
          <p:nvPr/>
        </p:nvSpPr>
        <p:spPr>
          <a:xfrm>
            <a:off x="4325257" y="284478"/>
            <a:ext cx="6582666" cy="6124754"/>
          </a:xfrm>
          <a:prstGeom prst="rect">
            <a:avLst/>
          </a:prstGeom>
          <a:noFill/>
        </p:spPr>
        <p:txBody>
          <a:bodyPr wrap="square">
            <a:spAutoFit/>
          </a:bodyPr>
          <a:lstStyle/>
          <a:p>
            <a:pPr algn="ctr"/>
            <a:r>
              <a:rPr lang="en-US" sz="2800" dirty="0">
                <a:solidFill>
                  <a:schemeClr val="accent1">
                    <a:lumMod val="75000"/>
                  </a:schemeClr>
                </a:solidFill>
              </a:rPr>
              <a:t>Referenced Links</a:t>
            </a:r>
          </a:p>
          <a:p>
            <a:pPr algn="ctr"/>
            <a:endParaRPr lang="en-US" sz="2800" dirty="0">
              <a:solidFill>
                <a:schemeClr val="accent1">
                  <a:lumMod val="75000"/>
                </a:schemeClr>
              </a:solidFill>
            </a:endParaRPr>
          </a:p>
          <a:p>
            <a:endParaRPr lang="en-US" dirty="0"/>
          </a:p>
          <a:p>
            <a:r>
              <a:rPr lang="en-US" dirty="0">
                <a:highlight>
                  <a:srgbClr val="FFFF00"/>
                </a:highlight>
              </a:rPr>
              <a:t>Current Practice Standards</a:t>
            </a:r>
          </a:p>
          <a:p>
            <a:pPr marL="285750" indent="-285750">
              <a:lnSpc>
                <a:spcPct val="150000"/>
              </a:lnSpc>
              <a:buFont typeface="Arial" panose="020B0604020202020204" pitchFamily="34" charset="0"/>
              <a:buChar char="•"/>
            </a:pPr>
            <a:r>
              <a:rPr lang="en-US" sz="1600" dirty="0">
                <a:solidFill>
                  <a:schemeClr val="accent1">
                    <a:lumMod val="75000"/>
                  </a:schemeClr>
                </a:solidFill>
                <a:hlinkClick r:id="rId11">
                  <a:extLst>
                    <a:ext uri="{A12FA001-AC4F-418D-AE19-62706E023703}">
                      <ahyp:hlinkClr xmlns:ahyp="http://schemas.microsoft.com/office/drawing/2018/hyperlinkcolor" val="tx"/>
                    </a:ext>
                  </a:extLst>
                </a:hlinkClick>
              </a:rPr>
              <a:t>2021 STI Treatment Guidelines</a:t>
            </a:r>
            <a:endParaRPr lang="en-US" sz="1600" dirty="0">
              <a:solidFill>
                <a:schemeClr val="accent1">
                  <a:lumMod val="75000"/>
                </a:schemeClr>
              </a:solidFill>
            </a:endParaRPr>
          </a:p>
          <a:p>
            <a:pPr marL="285750" indent="-285750">
              <a:lnSpc>
                <a:spcPct val="150000"/>
              </a:lnSpc>
              <a:buFont typeface="Arial" panose="020B0604020202020204" pitchFamily="34" charset="0"/>
              <a:buChar char="•"/>
            </a:pPr>
            <a:r>
              <a:rPr lang="en-US" sz="1600" dirty="0">
                <a:solidFill>
                  <a:schemeClr val="accent1">
                    <a:lumMod val="75000"/>
                  </a:schemeClr>
                </a:solidFill>
                <a:hlinkClick r:id="rId12">
                  <a:extLst>
                    <a:ext uri="{A12FA001-AC4F-418D-AE19-62706E023703}">
                      <ahyp:hlinkClr xmlns:ahyp="http://schemas.microsoft.com/office/drawing/2018/hyperlinkcolor" val="tx"/>
                    </a:ext>
                  </a:extLst>
                </a:hlinkClick>
              </a:rPr>
              <a:t>2022 STI Morb Report &amp; Rx Codes</a:t>
            </a:r>
            <a:endParaRPr lang="en-US" sz="1600" dirty="0">
              <a:solidFill>
                <a:schemeClr val="accent1">
                  <a:lumMod val="75000"/>
                </a:schemeClr>
              </a:solidFill>
            </a:endParaRPr>
          </a:p>
          <a:p>
            <a:pPr marL="285750" indent="-285750">
              <a:lnSpc>
                <a:spcPct val="150000"/>
              </a:lnSpc>
              <a:buFont typeface="Arial" panose="020B0604020202020204" pitchFamily="34" charset="0"/>
              <a:buChar char="•"/>
            </a:pPr>
            <a:r>
              <a:rPr lang="en-US" sz="1600" dirty="0">
                <a:solidFill>
                  <a:schemeClr val="accent1">
                    <a:lumMod val="75000"/>
                  </a:schemeClr>
                </a:solidFill>
                <a:hlinkClick r:id="rId13">
                  <a:extLst>
                    <a:ext uri="{A12FA001-AC4F-418D-AE19-62706E023703}">
                      <ahyp:hlinkClr xmlns:ahyp="http://schemas.microsoft.com/office/drawing/2018/hyperlinkcolor" val="tx"/>
                    </a:ext>
                  </a:extLst>
                </a:hlinkClick>
              </a:rPr>
              <a:t>Expedited Partner Therapy</a:t>
            </a:r>
            <a:endParaRPr lang="en-US" sz="1600" dirty="0">
              <a:solidFill>
                <a:schemeClr val="accent1">
                  <a:lumMod val="75000"/>
                </a:schemeClr>
              </a:solidFill>
            </a:endParaRPr>
          </a:p>
          <a:p>
            <a:pPr marL="285750" indent="-285750">
              <a:lnSpc>
                <a:spcPct val="150000"/>
              </a:lnSpc>
              <a:buFont typeface="Arial" panose="020B0604020202020204" pitchFamily="34" charset="0"/>
              <a:buChar char="•"/>
            </a:pPr>
            <a:r>
              <a:rPr lang="en-US" sz="1600" dirty="0">
                <a:solidFill>
                  <a:schemeClr val="accent1">
                    <a:lumMod val="75000"/>
                  </a:schemeClr>
                </a:solidFill>
                <a:hlinkClick r:id="rId14">
                  <a:extLst>
                    <a:ext uri="{A12FA001-AC4F-418D-AE19-62706E023703}">
                      <ahyp:hlinkClr xmlns:ahyp="http://schemas.microsoft.com/office/drawing/2018/hyperlinkcolor" val="tx"/>
                    </a:ext>
                  </a:extLst>
                </a:hlinkClick>
              </a:rPr>
              <a:t>PART 693 - CONTROL OF SEXUALLY TRANSMISSIBLE INFECTIONS CODE</a:t>
            </a:r>
            <a:endParaRPr lang="en-US" sz="1600" dirty="0">
              <a:solidFill>
                <a:schemeClr val="accent1">
                  <a:lumMod val="75000"/>
                </a:schemeClr>
              </a:solidFill>
            </a:endParaRPr>
          </a:p>
          <a:p>
            <a:pPr marL="285750" indent="-285750">
              <a:lnSpc>
                <a:spcPct val="150000"/>
              </a:lnSpc>
              <a:buFont typeface="Arial" panose="020B0604020202020204" pitchFamily="34" charset="0"/>
              <a:buChar char="•"/>
            </a:pPr>
            <a:r>
              <a:rPr lang="en-US" sz="1600" dirty="0">
                <a:solidFill>
                  <a:schemeClr val="accent1">
                    <a:lumMod val="75000"/>
                  </a:schemeClr>
                </a:solidFill>
                <a:hlinkClick r:id="rId15">
                  <a:extLst>
                    <a:ext uri="{A12FA001-AC4F-418D-AE19-62706E023703}">
                      <ahyp:hlinkClr xmlns:ahyp="http://schemas.microsoft.com/office/drawing/2018/hyperlinkcolor" val="tx"/>
                    </a:ext>
                  </a:extLst>
                </a:hlinkClick>
              </a:rPr>
              <a:t>Recommendations for Providing Quality STD Clinical Services (STD QCS)</a:t>
            </a:r>
            <a:endParaRPr lang="en-US" sz="1600" dirty="0">
              <a:solidFill>
                <a:schemeClr val="accent1">
                  <a:lumMod val="75000"/>
                </a:schemeClr>
              </a:solidFill>
              <a:highlight>
                <a:srgbClr val="FFFF00"/>
              </a:highlight>
            </a:endParaRPr>
          </a:p>
          <a:p>
            <a:endParaRPr lang="en-US" dirty="0">
              <a:highlight>
                <a:srgbClr val="FFFF00"/>
              </a:highlight>
            </a:endParaRPr>
          </a:p>
          <a:p>
            <a:endParaRPr lang="en-US" dirty="0">
              <a:highlight>
                <a:srgbClr val="FFFF00"/>
              </a:highlight>
            </a:endParaRPr>
          </a:p>
          <a:p>
            <a:r>
              <a:rPr lang="en-US" dirty="0">
                <a:highlight>
                  <a:srgbClr val="FFFF00"/>
                </a:highlight>
              </a:rPr>
              <a:t>I-NEDSS</a:t>
            </a:r>
          </a:p>
          <a:p>
            <a:pPr marL="285750" indent="-285750">
              <a:lnSpc>
                <a:spcPct val="150000"/>
              </a:lnSpc>
              <a:buFont typeface="Arial" panose="020B0604020202020204" pitchFamily="34" charset="0"/>
              <a:buChar char="•"/>
            </a:pPr>
            <a:r>
              <a:rPr lang="en-US" sz="1600" dirty="0">
                <a:solidFill>
                  <a:srgbClr val="0563C1"/>
                </a:solidFill>
                <a:hlinkClick r:id="rId16">
                  <a:extLst>
                    <a:ext uri="{A12FA001-AC4F-418D-AE19-62706E023703}">
                      <ahyp:hlinkClr xmlns:ahyp="http://schemas.microsoft.com/office/drawing/2018/hyperlinkcolor" val="tx"/>
                    </a:ext>
                  </a:extLst>
                </a:hlinkClick>
              </a:rPr>
              <a:t>Illinois</a:t>
            </a:r>
            <a:r>
              <a:rPr lang="en-US" sz="1600" dirty="0">
                <a:solidFill>
                  <a:schemeClr val="accent1">
                    <a:lumMod val="75000"/>
                  </a:schemeClr>
                </a:solidFill>
                <a:hlinkClick r:id="rId16">
                  <a:extLst>
                    <a:ext uri="{A12FA001-AC4F-418D-AE19-62706E023703}">
                      <ahyp:hlinkClr xmlns:ahyp="http://schemas.microsoft.com/office/drawing/2018/hyperlinkcolor" val="tx"/>
                    </a:ext>
                  </a:extLst>
                </a:hlinkClick>
              </a:rPr>
              <a:t>’ National Electronic Disease Surveillance System (I-NEDSS)</a:t>
            </a:r>
            <a:endParaRPr lang="en-US" sz="1600" dirty="0">
              <a:solidFill>
                <a:schemeClr val="accent1">
                  <a:lumMod val="75000"/>
                </a:schemeClr>
              </a:solidFill>
            </a:endParaRPr>
          </a:p>
          <a:p>
            <a:pPr marL="285750" indent="-285750">
              <a:lnSpc>
                <a:spcPct val="150000"/>
              </a:lnSpc>
              <a:buFont typeface="Arial" panose="020B0604020202020204" pitchFamily="34" charset="0"/>
              <a:buChar char="•"/>
            </a:pPr>
            <a:r>
              <a:rPr lang="en-US" sz="1600" dirty="0">
                <a:solidFill>
                  <a:schemeClr val="accent1">
                    <a:lumMod val="75000"/>
                  </a:schemeClr>
                </a:solidFill>
                <a:hlinkClick r:id="rId17">
                  <a:extLst>
                    <a:ext uri="{A12FA001-AC4F-418D-AE19-62706E023703}">
                      <ahyp:hlinkClr xmlns:ahyp="http://schemas.microsoft.com/office/drawing/2018/hyperlinkcolor" val="tx"/>
                    </a:ext>
                  </a:extLst>
                </a:hlinkClick>
              </a:rPr>
              <a:t>IDPH Web Portal</a:t>
            </a:r>
            <a:endParaRPr lang="en-US" sz="1600" dirty="0">
              <a:solidFill>
                <a:schemeClr val="accent1">
                  <a:lumMod val="75000"/>
                </a:schemeClr>
              </a:solidFill>
            </a:endParaRPr>
          </a:p>
          <a:p>
            <a:pPr marL="285750" indent="-285750">
              <a:lnSpc>
                <a:spcPct val="150000"/>
              </a:lnSpc>
              <a:buFont typeface="Arial" panose="020B0604020202020204" pitchFamily="34" charset="0"/>
              <a:buChar char="•"/>
            </a:pPr>
            <a:r>
              <a:rPr lang="en-US" sz="1600" dirty="0">
                <a:solidFill>
                  <a:schemeClr val="accent1">
                    <a:lumMod val="75000"/>
                  </a:schemeClr>
                </a:solidFill>
                <a:hlinkClick r:id="rId18">
                  <a:extLst>
                    <a:ext uri="{A12FA001-AC4F-418D-AE19-62706E023703}">
                      <ahyp:hlinkClr xmlns:ahyp="http://schemas.microsoft.com/office/drawing/2018/hyperlinkcolor" val="tx"/>
                    </a:ext>
                  </a:extLst>
                </a:hlinkClick>
              </a:rPr>
              <a:t>Web Portal User Agreement</a:t>
            </a:r>
            <a:endParaRPr lang="en-US" sz="1600" dirty="0">
              <a:solidFill>
                <a:schemeClr val="accent1">
                  <a:lumMod val="75000"/>
                </a:schemeClr>
              </a:solidFill>
            </a:endParaRPr>
          </a:p>
          <a:p>
            <a:endParaRPr lang="en-US" dirty="0"/>
          </a:p>
          <a:p>
            <a:endParaRPr lang="en-US" dirty="0"/>
          </a:p>
          <a:p>
            <a:endParaRPr lang="en-US" dirty="0"/>
          </a:p>
        </p:txBody>
      </p:sp>
      <p:pic>
        <p:nvPicPr>
          <p:cNvPr id="4" name="Audio 3">
            <a:hlinkClick r:id="" action="ppaction://media"/>
            <a:extLst>
              <a:ext uri="{FF2B5EF4-FFF2-40B4-BE49-F238E27FC236}">
                <a16:creationId xmlns:a16="http://schemas.microsoft.com/office/drawing/2014/main" id="{C3B8A3B5-B748-8F2B-8EB4-0906CF868D68}"/>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01960731"/>
      </p:ext>
    </p:extLst>
  </p:cSld>
  <p:clrMapOvr>
    <a:masterClrMapping/>
  </p:clrMapOvr>
  <mc:AlternateContent xmlns:mc="http://schemas.openxmlformats.org/markup-compatibility/2006">
    <mc:Choice xmlns:p14="http://schemas.microsoft.com/office/powerpoint/2010/main" Requires="p14">
      <p:transition spd="slow" p14:dur="2000" advTm="18400"/>
    </mc:Choice>
    <mc:Fallback>
      <p:transition spd="slow" advTm="1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144208-AAFC-4C3A-A4F1-EF3D72AF4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2" name="Content Placeholder 2">
            <a:extLst>
              <a:ext uri="{FF2B5EF4-FFF2-40B4-BE49-F238E27FC236}">
                <a16:creationId xmlns:a16="http://schemas.microsoft.com/office/drawing/2014/main" id="{47C2726E-D06F-DE89-FCB4-A5D97BF7EF52}"/>
              </a:ext>
            </a:extLst>
          </p:cNvPr>
          <p:cNvGraphicFramePr>
            <a:graphicFrameLocks noGrp="1"/>
          </p:cNvGraphicFramePr>
          <p:nvPr>
            <p:ph idx="1"/>
            <p:extLst>
              <p:ext uri="{D42A27DB-BD31-4B8C-83A1-F6EECF244321}">
                <p14:modId xmlns:p14="http://schemas.microsoft.com/office/powerpoint/2010/main" val="1515826755"/>
              </p:ext>
            </p:extLst>
          </p:nvPr>
        </p:nvGraphicFramePr>
        <p:xfrm>
          <a:off x="6515098" y="718014"/>
          <a:ext cx="5257799" cy="55334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Content Placeholder 2">
            <a:extLst>
              <a:ext uri="{FF2B5EF4-FFF2-40B4-BE49-F238E27FC236}">
                <a16:creationId xmlns:a16="http://schemas.microsoft.com/office/drawing/2014/main" id="{37A56D5F-8777-B745-96F8-E87962ED01F0}"/>
              </a:ext>
            </a:extLst>
          </p:cNvPr>
          <p:cNvSpPr txBox="1">
            <a:spLocks/>
          </p:cNvSpPr>
          <p:nvPr/>
        </p:nvSpPr>
        <p:spPr>
          <a:xfrm>
            <a:off x="432105" y="662252"/>
            <a:ext cx="5286521" cy="553349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pPr>
            <a:r>
              <a:rPr lang="en-US" sz="2000" dirty="0"/>
              <a:t>Quickly Identify diseases requiring immediate intervention</a:t>
            </a:r>
          </a:p>
          <a:p>
            <a:pPr marL="171450" indent="-171450">
              <a:lnSpc>
                <a:spcPct val="100000"/>
              </a:lnSpc>
            </a:pPr>
            <a:r>
              <a:rPr lang="en-US" sz="2000" dirty="0"/>
              <a:t>Detect changes in trends or patterns in disease occurrence</a:t>
            </a:r>
          </a:p>
          <a:p>
            <a:pPr marL="171450" indent="-171450">
              <a:lnSpc>
                <a:spcPct val="100000"/>
              </a:lnSpc>
            </a:pPr>
            <a:r>
              <a:rPr lang="en-US" sz="2000" dirty="0"/>
              <a:t>Identify at-risk communities/population groups that require targeted public health response</a:t>
            </a:r>
          </a:p>
          <a:p>
            <a:pPr marL="171450" indent="-171450">
              <a:lnSpc>
                <a:spcPct val="100000"/>
              </a:lnSpc>
            </a:pPr>
            <a:r>
              <a:rPr lang="en-US" sz="2000" dirty="0"/>
              <a:t>Assess strategies, evaluate outcomes, and determine success, of control and prevention interventions</a:t>
            </a:r>
          </a:p>
          <a:p>
            <a:pPr marL="0" indent="0">
              <a:buFont typeface="Arial" panose="020B0604020202020204" pitchFamily="34" charset="0"/>
              <a:buNone/>
            </a:pPr>
            <a:endParaRPr lang="en-US" sz="2400" dirty="0"/>
          </a:p>
        </p:txBody>
      </p:sp>
      <p:sp>
        <p:nvSpPr>
          <p:cNvPr id="13" name="TextBox 12">
            <a:extLst>
              <a:ext uri="{FF2B5EF4-FFF2-40B4-BE49-F238E27FC236}">
                <a16:creationId xmlns:a16="http://schemas.microsoft.com/office/drawing/2014/main" id="{257C32F0-5F40-C7B8-9048-72626BF6FB02}"/>
              </a:ext>
            </a:extLst>
          </p:cNvPr>
          <p:cNvSpPr txBox="1"/>
          <p:nvPr/>
        </p:nvSpPr>
        <p:spPr>
          <a:xfrm>
            <a:off x="217715" y="456404"/>
            <a:ext cx="5646056" cy="523220"/>
          </a:xfrm>
          <a:prstGeom prst="rect">
            <a:avLst/>
          </a:prstGeom>
          <a:noFill/>
        </p:spPr>
        <p:txBody>
          <a:bodyPr wrap="square" rtlCol="0">
            <a:spAutoFit/>
          </a:bodyPr>
          <a:lstStyle/>
          <a:p>
            <a:pPr algn="ctr"/>
            <a:r>
              <a:rPr lang="en-US" sz="2800" b="1" dirty="0">
                <a:solidFill>
                  <a:schemeClr val="accent1">
                    <a:lumMod val="75000"/>
                  </a:schemeClr>
                </a:solidFill>
              </a:rPr>
              <a:t>Disease Surveillance &amp; Follow-up</a:t>
            </a:r>
          </a:p>
        </p:txBody>
      </p:sp>
      <p:sp>
        <p:nvSpPr>
          <p:cNvPr id="14" name="TextBox 13">
            <a:extLst>
              <a:ext uri="{FF2B5EF4-FFF2-40B4-BE49-F238E27FC236}">
                <a16:creationId xmlns:a16="http://schemas.microsoft.com/office/drawing/2014/main" id="{7233ED28-8E0C-A786-0D30-A687348E9484}"/>
              </a:ext>
            </a:extLst>
          </p:cNvPr>
          <p:cNvSpPr txBox="1"/>
          <p:nvPr/>
        </p:nvSpPr>
        <p:spPr>
          <a:xfrm>
            <a:off x="6879468" y="456404"/>
            <a:ext cx="4529061" cy="523220"/>
          </a:xfrm>
          <a:prstGeom prst="rect">
            <a:avLst/>
          </a:prstGeom>
          <a:noFill/>
        </p:spPr>
        <p:txBody>
          <a:bodyPr wrap="square" rtlCol="0">
            <a:spAutoFit/>
          </a:bodyPr>
          <a:lstStyle/>
          <a:p>
            <a:pPr algn="ctr"/>
            <a:r>
              <a:rPr lang="en-US" sz="2800" b="1" dirty="0">
                <a:solidFill>
                  <a:schemeClr val="accent1">
                    <a:lumMod val="75000"/>
                  </a:schemeClr>
                </a:solidFill>
              </a:rPr>
              <a:t>Reportable STDs</a:t>
            </a:r>
          </a:p>
        </p:txBody>
      </p:sp>
      <p:pic>
        <p:nvPicPr>
          <p:cNvPr id="2" name="Audio 1">
            <a:hlinkClick r:id="" action="ppaction://media"/>
            <a:extLst>
              <a:ext uri="{FF2B5EF4-FFF2-40B4-BE49-F238E27FC236}">
                <a16:creationId xmlns:a16="http://schemas.microsoft.com/office/drawing/2014/main" id="{D2683CCE-14DE-A98C-8935-E8E461E283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13447060"/>
      </p:ext>
    </p:extLst>
  </p:cSld>
  <p:clrMapOvr>
    <a:masterClrMapping/>
  </p:clrMapOvr>
  <mc:AlternateContent xmlns:mc="http://schemas.openxmlformats.org/markup-compatibility/2006">
    <mc:Choice xmlns:p14="http://schemas.microsoft.com/office/powerpoint/2010/main" Requires="p14">
      <p:transition spd="slow" p14:dur="2000" advTm="33610"/>
    </mc:Choice>
    <mc:Fallback>
      <p:transition spd="slow" advTm="3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C2F7EF-D86C-1C4F-ABEC-606085B81755}"/>
              </a:ext>
            </a:extLst>
          </p:cNvPr>
          <p:cNvSpPr>
            <a:spLocks noGrp="1"/>
          </p:cNvSpPr>
          <p:nvPr>
            <p:ph type="title"/>
          </p:nvPr>
        </p:nvSpPr>
        <p:spPr>
          <a:xfrm>
            <a:off x="975814" y="339610"/>
            <a:ext cx="10699717" cy="1033669"/>
          </a:xfrm>
        </p:spPr>
        <p:txBody>
          <a:bodyPr>
            <a:noAutofit/>
          </a:bodyPr>
          <a:lstStyle/>
          <a:p>
            <a:pPr algn="ctr"/>
            <a:r>
              <a:rPr lang="en-US" sz="3600" b="1" dirty="0">
                <a:solidFill>
                  <a:srgbClr val="FFFFFF"/>
                </a:solidFill>
                <a:latin typeface="+mn-lt"/>
              </a:rPr>
              <a:t>How LHDs use Provider-Reported STD Information</a:t>
            </a:r>
          </a:p>
        </p:txBody>
      </p:sp>
      <p:graphicFrame>
        <p:nvGraphicFramePr>
          <p:cNvPr id="26" name="Content Placeholder 2">
            <a:extLst>
              <a:ext uri="{FF2B5EF4-FFF2-40B4-BE49-F238E27FC236}">
                <a16:creationId xmlns:a16="http://schemas.microsoft.com/office/drawing/2014/main" id="{F60F186E-5405-06D7-4658-918B5ED5762A}"/>
              </a:ext>
            </a:extLst>
          </p:cNvPr>
          <p:cNvGraphicFramePr>
            <a:graphicFrameLocks noGrp="1"/>
          </p:cNvGraphicFramePr>
          <p:nvPr>
            <p:ph idx="1"/>
            <p:extLst>
              <p:ext uri="{D42A27DB-BD31-4B8C-83A1-F6EECF244321}">
                <p14:modId xmlns:p14="http://schemas.microsoft.com/office/powerpoint/2010/main" val="2923227606"/>
              </p:ext>
            </p:extLst>
          </p:nvPr>
        </p:nvGraphicFramePr>
        <p:xfrm>
          <a:off x="1032933" y="2319867"/>
          <a:ext cx="10062697" cy="3681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173B4278-9EE8-0C4E-E5FE-2D00E64271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81550209"/>
      </p:ext>
    </p:extLst>
  </p:cSld>
  <p:clrMapOvr>
    <a:masterClrMapping/>
  </p:clrMapOvr>
  <mc:AlternateContent xmlns:mc="http://schemas.openxmlformats.org/markup-compatibility/2006">
    <mc:Choice xmlns:p14="http://schemas.microsoft.com/office/powerpoint/2010/main" Requires="p14">
      <p:transition spd="slow" p14:dur="2000" advTm="37834"/>
    </mc:Choice>
    <mc:Fallback>
      <p:transition spd="slow" advTm="3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9C9289-6A55-EA45-AD31-4366E3F435ED}"/>
              </a:ext>
            </a:extLst>
          </p:cNvPr>
          <p:cNvSpPr>
            <a:spLocks noGrp="1"/>
          </p:cNvSpPr>
          <p:nvPr>
            <p:ph type="title"/>
          </p:nvPr>
        </p:nvSpPr>
        <p:spPr>
          <a:xfrm>
            <a:off x="1271588" y="662400"/>
            <a:ext cx="10055721" cy="1325563"/>
          </a:xfrm>
        </p:spPr>
        <p:txBody>
          <a:bodyPr anchor="t">
            <a:normAutofit/>
          </a:bodyPr>
          <a:lstStyle/>
          <a:p>
            <a:pPr algn="ctr"/>
            <a:r>
              <a:rPr lang="en-US" sz="3200" b="1" dirty="0">
                <a:solidFill>
                  <a:schemeClr val="accent1">
                    <a:lumMod val="75000"/>
                  </a:schemeClr>
                </a:solidFill>
                <a:latin typeface="+mn-lt"/>
              </a:rPr>
              <a:t>How CDC uses Provider-Reported STD Information</a:t>
            </a:r>
            <a:endParaRPr lang="en-US" sz="3200" dirty="0">
              <a:solidFill>
                <a:schemeClr val="accent1">
                  <a:lumMod val="75000"/>
                </a:schemeClr>
              </a:solidFill>
              <a:latin typeface="+mn-lt"/>
            </a:endParaRPr>
          </a:p>
        </p:txBody>
      </p:sp>
      <p:grpSp>
        <p:nvGrpSpPr>
          <p:cNvPr id="48" name="Group 47">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49"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50"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a:extLst>
              <a:ext uri="{FF2B5EF4-FFF2-40B4-BE49-F238E27FC236}">
                <a16:creationId xmlns:a16="http://schemas.microsoft.com/office/drawing/2014/main" id="{94A1CA50-FC76-1144-831F-B0AF31712F6B}"/>
              </a:ext>
            </a:extLst>
          </p:cNvPr>
          <p:cNvSpPr>
            <a:spLocks noGrp="1"/>
          </p:cNvSpPr>
          <p:nvPr>
            <p:ph idx="1"/>
          </p:nvPr>
        </p:nvSpPr>
        <p:spPr>
          <a:xfrm>
            <a:off x="1271587" y="1474200"/>
            <a:ext cx="10601099" cy="4563743"/>
          </a:xfrm>
          <a:ln>
            <a:solidFill>
              <a:schemeClr val="accent1">
                <a:lumMod val="75000"/>
              </a:schemeClr>
            </a:solidFill>
          </a:ln>
        </p:spPr>
        <p:txBody>
          <a:bodyPr>
            <a:normAutofit/>
          </a:bodyPr>
          <a:lstStyle/>
          <a:p>
            <a:pPr marL="0" indent="0">
              <a:lnSpc>
                <a:spcPct val="150000"/>
              </a:lnSpc>
              <a:buNone/>
            </a:pPr>
            <a:r>
              <a:rPr lang="en-US" sz="1800" dirty="0"/>
              <a:t>CDC receives National Notifiable Diseases Surveillance System (NNDSS) data in multiple formats from state and territorial health departments and combines these data streams into unified datasets for CDC programs.</a:t>
            </a:r>
          </a:p>
          <a:p>
            <a:pPr marL="0" indent="0">
              <a:buNone/>
            </a:pPr>
            <a:endParaRPr lang="en-US" sz="1800" dirty="0"/>
          </a:p>
          <a:p>
            <a:pPr marL="0" indent="0">
              <a:buNone/>
            </a:pPr>
            <a:r>
              <a:rPr lang="en-US" sz="1800" b="1" dirty="0">
                <a:solidFill>
                  <a:schemeClr val="accent1">
                    <a:lumMod val="75000"/>
                  </a:schemeClr>
                </a:solidFill>
              </a:rPr>
              <a:t>CDC programs use disease-specific data to</a:t>
            </a:r>
          </a:p>
          <a:p>
            <a:r>
              <a:rPr lang="en-US" sz="1800" dirty="0"/>
              <a:t>Recognize disease outbreaks</a:t>
            </a:r>
          </a:p>
          <a:p>
            <a:r>
              <a:rPr lang="en-US" sz="1800" dirty="0"/>
              <a:t>Track disease spread at state, regional, and national levels</a:t>
            </a:r>
          </a:p>
          <a:p>
            <a:r>
              <a:rPr lang="en-US" sz="1800" dirty="0"/>
              <a:t>Identify geographic areas of concern and inform state decision makers</a:t>
            </a:r>
          </a:p>
          <a:p>
            <a:r>
              <a:rPr lang="en-US" sz="1800" dirty="0"/>
              <a:t>Identify high-risk groups </a:t>
            </a:r>
          </a:p>
          <a:p>
            <a:r>
              <a:rPr lang="en-US" sz="1800" dirty="0"/>
              <a:t>Assist state and local public health departments better control disease by</a:t>
            </a:r>
          </a:p>
          <a:p>
            <a:r>
              <a:rPr lang="en-US" sz="1800" dirty="0"/>
              <a:t> Evaluate and fund disease control activities</a:t>
            </a:r>
          </a:p>
          <a:p>
            <a:pPr marL="0" indent="0">
              <a:buNone/>
            </a:pPr>
            <a:endParaRPr lang="en-US" sz="1900" b="1" dirty="0">
              <a:solidFill>
                <a:schemeClr val="tx1">
                  <a:alpha val="60000"/>
                </a:schemeClr>
              </a:solidFill>
            </a:endParaRPr>
          </a:p>
        </p:txBody>
      </p:sp>
      <p:pic>
        <p:nvPicPr>
          <p:cNvPr id="4" name="Audio 3">
            <a:hlinkClick r:id="" action="ppaction://media"/>
            <a:extLst>
              <a:ext uri="{FF2B5EF4-FFF2-40B4-BE49-F238E27FC236}">
                <a16:creationId xmlns:a16="http://schemas.microsoft.com/office/drawing/2014/main" id="{6E9ACF4F-DD1D-294E-083B-85F422567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49940892"/>
      </p:ext>
    </p:extLst>
  </p:cSld>
  <p:clrMapOvr>
    <a:masterClrMapping/>
  </p:clrMapOvr>
  <mc:AlternateContent xmlns:mc="http://schemas.openxmlformats.org/markup-compatibility/2006">
    <mc:Choice xmlns:p14="http://schemas.microsoft.com/office/powerpoint/2010/main" Requires="p14">
      <p:transition spd="slow" p14:dur="2000" advTm="42506"/>
    </mc:Choice>
    <mc:Fallback>
      <p:transition spd="slow" advTm="42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429917F3-0560-4C6F-B265-458B218C4B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9C9289-6A55-EA45-AD31-4366E3F435ED}"/>
              </a:ext>
            </a:extLst>
          </p:cNvPr>
          <p:cNvSpPr>
            <a:spLocks noGrp="1"/>
          </p:cNvSpPr>
          <p:nvPr>
            <p:ph type="title"/>
          </p:nvPr>
        </p:nvSpPr>
        <p:spPr>
          <a:xfrm>
            <a:off x="1271588" y="662400"/>
            <a:ext cx="10055721" cy="1325563"/>
          </a:xfrm>
        </p:spPr>
        <p:txBody>
          <a:bodyPr anchor="t">
            <a:normAutofit/>
          </a:bodyPr>
          <a:lstStyle/>
          <a:p>
            <a:pPr algn="ctr"/>
            <a:r>
              <a:rPr lang="en-US" sz="3200" b="1" dirty="0">
                <a:solidFill>
                  <a:schemeClr val="accent1">
                    <a:lumMod val="75000"/>
                  </a:schemeClr>
                </a:solidFill>
                <a:latin typeface="+mn-lt"/>
              </a:rPr>
              <a:t>How CDC uses Provider-Reported STD Information cont.</a:t>
            </a:r>
            <a:endParaRPr lang="en-US" sz="3200" dirty="0">
              <a:solidFill>
                <a:schemeClr val="accent1">
                  <a:lumMod val="75000"/>
                </a:schemeClr>
              </a:solidFill>
              <a:latin typeface="+mn-lt"/>
            </a:endParaRPr>
          </a:p>
        </p:txBody>
      </p:sp>
      <p:grpSp>
        <p:nvGrpSpPr>
          <p:cNvPr id="48" name="Group 47">
            <a:extLst>
              <a:ext uri="{FF2B5EF4-FFF2-40B4-BE49-F238E27FC236}">
                <a16:creationId xmlns:a16="http://schemas.microsoft.com/office/drawing/2014/main" id="{AA39BAE7-7EB8-4E22-BCBB-F00F514DB7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49" name="Freeform 6">
              <a:extLst>
                <a:ext uri="{FF2B5EF4-FFF2-40B4-BE49-F238E27FC236}">
                  <a16:creationId xmlns:a16="http://schemas.microsoft.com/office/drawing/2014/main" id="{CE476A00-9FF6-4B98-9E5C-7A22D8F59C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50" name="Freeform 6">
              <a:extLst>
                <a:ext uri="{FF2B5EF4-FFF2-40B4-BE49-F238E27FC236}">
                  <a16:creationId xmlns:a16="http://schemas.microsoft.com/office/drawing/2014/main" id="{8F0632CB-5E59-4727-9C88-4537512D5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Content Placeholder 2">
            <a:extLst>
              <a:ext uri="{FF2B5EF4-FFF2-40B4-BE49-F238E27FC236}">
                <a16:creationId xmlns:a16="http://schemas.microsoft.com/office/drawing/2014/main" id="{94A1CA50-FC76-1144-831F-B0AF31712F6B}"/>
              </a:ext>
            </a:extLst>
          </p:cNvPr>
          <p:cNvSpPr>
            <a:spLocks noGrp="1"/>
          </p:cNvSpPr>
          <p:nvPr>
            <p:ph idx="1"/>
          </p:nvPr>
        </p:nvSpPr>
        <p:spPr>
          <a:xfrm>
            <a:off x="1271587" y="1474200"/>
            <a:ext cx="10281783" cy="3909599"/>
          </a:xfrm>
          <a:solidFill>
            <a:schemeClr val="bg1"/>
          </a:solidFill>
          <a:ln>
            <a:noFill/>
          </a:ln>
        </p:spPr>
        <p:txBody>
          <a:bodyPr>
            <a:normAutofit/>
          </a:bodyPr>
          <a:lstStyle/>
          <a:p>
            <a:pPr marL="0" lvl="0" indent="0">
              <a:lnSpc>
                <a:spcPct val="100000"/>
              </a:lnSpc>
              <a:spcBef>
                <a:spcPts val="0"/>
              </a:spcBef>
              <a:buNone/>
              <a:defRPr/>
            </a:pPr>
            <a:r>
              <a:rPr lang="en-US" sz="1800" dirty="0"/>
              <a:t>CDC provides case surveillance resources and guidance to patients, healthcare teams, and public health agencies.</a:t>
            </a:r>
          </a:p>
          <a:p>
            <a:pPr marL="0" lvl="0" indent="0">
              <a:lnSpc>
                <a:spcPct val="100000"/>
              </a:lnSpc>
              <a:spcBef>
                <a:spcPts val="0"/>
              </a:spcBef>
              <a:buNone/>
              <a:defRPr/>
            </a:pPr>
            <a:endParaRPr lang="en-US" sz="1800" dirty="0"/>
          </a:p>
          <a:p>
            <a:pPr marL="171450" indent="-171450"/>
            <a:r>
              <a:rPr lang="en-US" sz="1800" dirty="0">
                <a:solidFill>
                  <a:schemeClr val="accent1">
                    <a:lumMod val="75000"/>
                  </a:schemeClr>
                </a:solidFill>
              </a:rPr>
              <a:t>Health information for patients                                                                                                                        </a:t>
            </a:r>
            <a:r>
              <a:rPr lang="en-US" sz="1800" dirty="0"/>
              <a:t>(websites, fact sheets, toolkits)</a:t>
            </a:r>
          </a:p>
          <a:p>
            <a:pPr marL="171450" indent="-171450"/>
            <a:r>
              <a:rPr lang="en-US" sz="1800" dirty="0">
                <a:solidFill>
                  <a:schemeClr val="accent1">
                    <a:lumMod val="75000"/>
                  </a:schemeClr>
                </a:solidFill>
              </a:rPr>
              <a:t>Guidance to healthcare teams</a:t>
            </a:r>
            <a:r>
              <a:rPr lang="en-US" sz="1800" dirty="0"/>
              <a:t>                                                                                                                               (clinical information, research, publications like </a:t>
            </a:r>
            <a:r>
              <a:rPr lang="en-US" sz="1800" i="1" dirty="0"/>
              <a:t>Morbidity and Mortality Weekly Report</a:t>
            </a:r>
            <a:r>
              <a:rPr lang="en-US" sz="1800" dirty="0"/>
              <a:t> (</a:t>
            </a:r>
            <a:r>
              <a:rPr lang="en-US" sz="1800" i="1" dirty="0"/>
              <a:t>MMWR</a:t>
            </a:r>
            <a:r>
              <a:rPr lang="en-US" sz="1800" dirty="0"/>
              <a:t>), </a:t>
            </a:r>
          </a:p>
          <a:p>
            <a:pPr marL="171450" indent="-171450"/>
            <a:r>
              <a:rPr lang="en-US" sz="1800" dirty="0">
                <a:solidFill>
                  <a:schemeClr val="accent1">
                    <a:lumMod val="75000"/>
                  </a:schemeClr>
                </a:solidFill>
              </a:rPr>
              <a:t>Support to public health agencies                                                                                                                   </a:t>
            </a:r>
            <a:r>
              <a:rPr lang="en-US" sz="1800" dirty="0"/>
              <a:t>(guidance, data collection and reporting, large and small-scale outbreak assistance, and funding)</a:t>
            </a:r>
          </a:p>
          <a:p>
            <a:pPr marL="0" indent="0">
              <a:buNone/>
            </a:pPr>
            <a:endParaRPr lang="en-US" sz="1900" b="1" dirty="0">
              <a:solidFill>
                <a:schemeClr val="tx1">
                  <a:alpha val="60000"/>
                </a:schemeClr>
              </a:solidFill>
            </a:endParaRPr>
          </a:p>
        </p:txBody>
      </p:sp>
      <p:pic>
        <p:nvPicPr>
          <p:cNvPr id="4" name="Audio 3">
            <a:hlinkClick r:id="" action="ppaction://media"/>
            <a:extLst>
              <a:ext uri="{FF2B5EF4-FFF2-40B4-BE49-F238E27FC236}">
                <a16:creationId xmlns:a16="http://schemas.microsoft.com/office/drawing/2014/main" id="{157F31E0-BB27-55F8-2E01-D8670AB8FD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63858714"/>
      </p:ext>
    </p:extLst>
  </p:cSld>
  <p:clrMapOvr>
    <a:masterClrMapping/>
  </p:clrMapOvr>
  <mc:AlternateContent xmlns:mc="http://schemas.openxmlformats.org/markup-compatibility/2006">
    <mc:Choice xmlns:p14="http://schemas.microsoft.com/office/powerpoint/2010/main" Requires="p14">
      <p:transition spd="slow" p14:dur="2000" advTm="31680"/>
    </mc:Choice>
    <mc:Fallback>
      <p:transition spd="slow" advTm="31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8717E5B-2C1D-4094-9D25-6FF6FBD92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B6E033A-DB2E-49B8-B600-B38E0C280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1219200"/>
            <a:ext cx="4510838" cy="3804557"/>
          </a:xfrm>
          <a:custGeom>
            <a:avLst/>
            <a:gdLst>
              <a:gd name="connsiteX0" fmla="*/ 5462602 w 5470628"/>
              <a:gd name="connsiteY0" fmla="*/ 1413608 h 3193741"/>
              <a:gd name="connsiteX1" fmla="*/ 5465724 w 5470628"/>
              <a:gd name="connsiteY1" fmla="*/ 1421881 h 3193741"/>
              <a:gd name="connsiteX2" fmla="*/ 5465025 w 5470628"/>
              <a:gd name="connsiteY2" fmla="*/ 1466556 h 3193741"/>
              <a:gd name="connsiteX3" fmla="*/ 5463208 w 5470628"/>
              <a:gd name="connsiteY3" fmla="*/ 1466226 h 3193741"/>
              <a:gd name="connsiteX4" fmla="*/ 5463242 w 5470628"/>
              <a:gd name="connsiteY4" fmla="*/ 1451866 h 3193741"/>
              <a:gd name="connsiteX5" fmla="*/ 5462894 w 5470628"/>
              <a:gd name="connsiteY5" fmla="*/ 1423194 h 3193741"/>
              <a:gd name="connsiteX6" fmla="*/ 5461417 w 5470628"/>
              <a:gd name="connsiteY6" fmla="*/ 1391849 h 3193741"/>
              <a:gd name="connsiteX7" fmla="*/ 5462246 w 5470628"/>
              <a:gd name="connsiteY7" fmla="*/ 1401944 h 3193741"/>
              <a:gd name="connsiteX8" fmla="*/ 5462602 w 5470628"/>
              <a:gd name="connsiteY8" fmla="*/ 1413608 h 3193741"/>
              <a:gd name="connsiteX9" fmla="*/ 5459078 w 5470628"/>
              <a:gd name="connsiteY9" fmla="*/ 1404268 h 3193741"/>
              <a:gd name="connsiteX10" fmla="*/ 5460137 w 5470628"/>
              <a:gd name="connsiteY10" fmla="*/ 1393780 h 3193741"/>
              <a:gd name="connsiteX11" fmla="*/ 5461417 w 5470628"/>
              <a:gd name="connsiteY11" fmla="*/ 1391849 h 3193741"/>
              <a:gd name="connsiteX12" fmla="*/ 614271 w 5470628"/>
              <a:gd name="connsiteY12" fmla="*/ 1052206 h 3193741"/>
              <a:gd name="connsiteX13" fmla="*/ 611497 w 5470628"/>
              <a:gd name="connsiteY13" fmla="*/ 1055389 h 3193741"/>
              <a:gd name="connsiteX14" fmla="*/ 630277 w 5470628"/>
              <a:gd name="connsiteY14" fmla="*/ 1065215 h 3193741"/>
              <a:gd name="connsiteX15" fmla="*/ 651856 w 5470628"/>
              <a:gd name="connsiteY15" fmla="*/ 1067584 h 3193741"/>
              <a:gd name="connsiteX16" fmla="*/ 614271 w 5470628"/>
              <a:gd name="connsiteY16" fmla="*/ 1052206 h 3193741"/>
              <a:gd name="connsiteX17" fmla="*/ 810628 w 5470628"/>
              <a:gd name="connsiteY17" fmla="*/ 695550 h 3193741"/>
              <a:gd name="connsiteX18" fmla="*/ 1033084 w 5470628"/>
              <a:gd name="connsiteY18" fmla="*/ 791270 h 3193741"/>
              <a:gd name="connsiteX19" fmla="*/ 1036153 w 5470628"/>
              <a:gd name="connsiteY19" fmla="*/ 788050 h 3193741"/>
              <a:gd name="connsiteX20" fmla="*/ 810628 w 5470628"/>
              <a:gd name="connsiteY20" fmla="*/ 695550 h 3193741"/>
              <a:gd name="connsiteX21" fmla="*/ 4850908 w 5470628"/>
              <a:gd name="connsiteY21" fmla="*/ 727 h 3193741"/>
              <a:gd name="connsiteX22" fmla="*/ 4858584 w 5470628"/>
              <a:gd name="connsiteY22" fmla="*/ 13795 h 3193741"/>
              <a:gd name="connsiteX23" fmla="*/ 4843408 w 5470628"/>
              <a:gd name="connsiteY23" fmla="*/ 37224 h 3193741"/>
              <a:gd name="connsiteX24" fmla="*/ 4871062 w 5470628"/>
              <a:gd name="connsiteY24" fmla="*/ 78954 h 3193741"/>
              <a:gd name="connsiteX25" fmla="*/ 4989038 w 5470628"/>
              <a:gd name="connsiteY25" fmla="*/ 66799 h 3193741"/>
              <a:gd name="connsiteX26" fmla="*/ 5002636 w 5470628"/>
              <a:gd name="connsiteY26" fmla="*/ 79388 h 3193741"/>
              <a:gd name="connsiteX27" fmla="*/ 5008332 w 5470628"/>
              <a:gd name="connsiteY27" fmla="*/ 140859 h 3193741"/>
              <a:gd name="connsiteX28" fmla="*/ 5014326 w 5470628"/>
              <a:gd name="connsiteY28" fmla="*/ 155555 h 3193741"/>
              <a:gd name="connsiteX29" fmla="*/ 5030704 w 5470628"/>
              <a:gd name="connsiteY29" fmla="*/ 221190 h 3193741"/>
              <a:gd name="connsiteX30" fmla="*/ 5097262 w 5470628"/>
              <a:gd name="connsiteY30" fmla="*/ 317759 h 3193741"/>
              <a:gd name="connsiteX31" fmla="*/ 5165084 w 5470628"/>
              <a:gd name="connsiteY31" fmla="*/ 373367 h 3193741"/>
              <a:gd name="connsiteX32" fmla="*/ 5174137 w 5470628"/>
              <a:gd name="connsiteY32" fmla="*/ 389353 h 3193741"/>
              <a:gd name="connsiteX33" fmla="*/ 5192507 w 5470628"/>
              <a:gd name="connsiteY33" fmla="*/ 453561 h 3193741"/>
              <a:gd name="connsiteX34" fmla="*/ 5187160 w 5470628"/>
              <a:gd name="connsiteY34" fmla="*/ 467732 h 3193741"/>
              <a:gd name="connsiteX35" fmla="*/ 5160106 w 5470628"/>
              <a:gd name="connsiteY35" fmla="*/ 486904 h 3193741"/>
              <a:gd name="connsiteX36" fmla="*/ 5138948 w 5470628"/>
              <a:gd name="connsiteY36" fmla="*/ 528614 h 3193741"/>
              <a:gd name="connsiteX37" fmla="*/ 5097016 w 5470628"/>
              <a:gd name="connsiteY37" fmla="*/ 589923 h 3193741"/>
              <a:gd name="connsiteX38" fmla="*/ 5075869 w 5470628"/>
              <a:gd name="connsiteY38" fmla="*/ 608381 h 3193741"/>
              <a:gd name="connsiteX39" fmla="*/ 5093172 w 5470628"/>
              <a:gd name="connsiteY39" fmla="*/ 618385 h 3193741"/>
              <a:gd name="connsiteX40" fmla="*/ 5153518 w 5470628"/>
              <a:gd name="connsiteY40" fmla="*/ 687474 h 3193741"/>
              <a:gd name="connsiteX41" fmla="*/ 5074984 w 5470628"/>
              <a:gd name="connsiteY41" fmla="*/ 776941 h 3193741"/>
              <a:gd name="connsiteX42" fmla="*/ 5033348 w 5470628"/>
              <a:gd name="connsiteY42" fmla="*/ 805473 h 3193741"/>
              <a:gd name="connsiteX43" fmla="*/ 5116847 w 5470628"/>
              <a:gd name="connsiteY43" fmla="*/ 803426 h 3193741"/>
              <a:gd name="connsiteX44" fmla="*/ 5147902 w 5470628"/>
              <a:gd name="connsiteY44" fmla="*/ 833118 h 3193741"/>
              <a:gd name="connsiteX45" fmla="*/ 5161665 w 5470628"/>
              <a:gd name="connsiteY45" fmla="*/ 848297 h 3193741"/>
              <a:gd name="connsiteX46" fmla="*/ 5246520 w 5470628"/>
              <a:gd name="connsiteY46" fmla="*/ 942412 h 3193741"/>
              <a:gd name="connsiteX47" fmla="*/ 5235368 w 5470628"/>
              <a:gd name="connsiteY47" fmla="*/ 972946 h 3193741"/>
              <a:gd name="connsiteX48" fmla="*/ 5113739 w 5470628"/>
              <a:gd name="connsiteY48" fmla="*/ 1128845 h 3193741"/>
              <a:gd name="connsiteX49" fmla="*/ 5255034 w 5470628"/>
              <a:gd name="connsiteY49" fmla="*/ 1151117 h 3193741"/>
              <a:gd name="connsiteX50" fmla="*/ 5267513 w 5470628"/>
              <a:gd name="connsiteY50" fmla="*/ 1216275 h 3193741"/>
              <a:gd name="connsiteX51" fmla="*/ 5343113 w 5470628"/>
              <a:gd name="connsiteY51" fmla="*/ 1281854 h 3193741"/>
              <a:gd name="connsiteX52" fmla="*/ 5452014 w 5470628"/>
              <a:gd name="connsiteY52" fmla="*/ 1385543 h 3193741"/>
              <a:gd name="connsiteX53" fmla="*/ 5459078 w 5470628"/>
              <a:gd name="connsiteY53" fmla="*/ 1404268 h 3193741"/>
              <a:gd name="connsiteX54" fmla="*/ 5458838 w 5470628"/>
              <a:gd name="connsiteY54" fmla="*/ 1406644 h 3193741"/>
              <a:gd name="connsiteX55" fmla="*/ 5455752 w 5470628"/>
              <a:gd name="connsiteY55" fmla="*/ 1450751 h 3193741"/>
              <a:gd name="connsiteX56" fmla="*/ 5454594 w 5470628"/>
              <a:gd name="connsiteY56" fmla="*/ 1464662 h 3193741"/>
              <a:gd name="connsiteX57" fmla="*/ 5447215 w 5470628"/>
              <a:gd name="connsiteY57" fmla="*/ 1463321 h 3193741"/>
              <a:gd name="connsiteX58" fmla="*/ 5433934 w 5470628"/>
              <a:gd name="connsiteY58" fmla="*/ 1458428 h 3193741"/>
              <a:gd name="connsiteX59" fmla="*/ 5424276 w 5470628"/>
              <a:gd name="connsiteY59" fmla="*/ 1477014 h 3193741"/>
              <a:gd name="connsiteX60" fmla="*/ 5444628 w 5470628"/>
              <a:gd name="connsiteY60" fmla="*/ 1511562 h 3193741"/>
              <a:gd name="connsiteX61" fmla="*/ 5453752 w 5470628"/>
              <a:gd name="connsiteY61" fmla="*/ 1474786 h 3193741"/>
              <a:gd name="connsiteX62" fmla="*/ 5454594 w 5470628"/>
              <a:gd name="connsiteY62" fmla="*/ 1464662 h 3193741"/>
              <a:gd name="connsiteX63" fmla="*/ 5463208 w 5470628"/>
              <a:gd name="connsiteY63" fmla="*/ 1466226 h 3193741"/>
              <a:gd name="connsiteX64" fmla="*/ 5463164 w 5470628"/>
              <a:gd name="connsiteY64" fmla="*/ 1484226 h 3193741"/>
              <a:gd name="connsiteX65" fmla="*/ 5456160 w 5470628"/>
              <a:gd name="connsiteY65" fmla="*/ 1575885 h 3193741"/>
              <a:gd name="connsiteX66" fmla="*/ 5345636 w 5470628"/>
              <a:gd name="connsiteY66" fmla="*/ 1714543 h 3193741"/>
              <a:gd name="connsiteX67" fmla="*/ 5251319 w 5470628"/>
              <a:gd name="connsiteY67" fmla="*/ 1775792 h 3193741"/>
              <a:gd name="connsiteX68" fmla="*/ 5043512 w 5470628"/>
              <a:gd name="connsiteY68" fmla="*/ 2027305 h 3193741"/>
              <a:gd name="connsiteX69" fmla="*/ 4978144 w 5470628"/>
              <a:gd name="connsiteY69" fmla="*/ 2108535 h 3193741"/>
              <a:gd name="connsiteX70" fmla="*/ 5031476 w 5470628"/>
              <a:gd name="connsiteY70" fmla="*/ 2128173 h 3193741"/>
              <a:gd name="connsiteX71" fmla="*/ 4937389 w 5470628"/>
              <a:gd name="connsiteY71" fmla="*/ 2216441 h 3193741"/>
              <a:gd name="connsiteX72" fmla="*/ 4826122 w 5470628"/>
              <a:gd name="connsiteY72" fmla="*/ 2315331 h 3193741"/>
              <a:gd name="connsiteX73" fmla="*/ 2544647 w 5470628"/>
              <a:gd name="connsiteY73" fmla="*/ 3190975 h 3193741"/>
              <a:gd name="connsiteX74" fmla="*/ 1328257 w 5470628"/>
              <a:gd name="connsiteY74" fmla="*/ 3153006 h 3193741"/>
              <a:gd name="connsiteX75" fmla="*/ 977943 w 5470628"/>
              <a:gd name="connsiteY75" fmla="*/ 3082502 h 3193741"/>
              <a:gd name="connsiteX76" fmla="*/ 854473 w 5470628"/>
              <a:gd name="connsiteY76" fmla="*/ 2994250 h 3193741"/>
              <a:gd name="connsiteX77" fmla="*/ 811593 w 5470628"/>
              <a:gd name="connsiteY77" fmla="*/ 2970498 h 3193741"/>
              <a:gd name="connsiteX78" fmla="*/ 707024 w 5470628"/>
              <a:gd name="connsiteY78" fmla="*/ 2945439 h 3193741"/>
              <a:gd name="connsiteX79" fmla="*/ 523487 w 5470628"/>
              <a:gd name="connsiteY79" fmla="*/ 2886053 h 3193741"/>
              <a:gd name="connsiteX80" fmla="*/ 587884 w 5470628"/>
              <a:gd name="connsiteY80" fmla="*/ 2859746 h 3193741"/>
              <a:gd name="connsiteX81" fmla="*/ 779426 w 5470628"/>
              <a:gd name="connsiteY81" fmla="*/ 2885897 h 3193741"/>
              <a:gd name="connsiteX82" fmla="*/ 917288 w 5470628"/>
              <a:gd name="connsiteY82" fmla="*/ 2882248 h 3193741"/>
              <a:gd name="connsiteX83" fmla="*/ 718684 w 5470628"/>
              <a:gd name="connsiteY83" fmla="*/ 2819941 h 3193741"/>
              <a:gd name="connsiteX84" fmla="*/ 524650 w 5470628"/>
              <a:gd name="connsiteY84" fmla="*/ 2731220 h 3193741"/>
              <a:gd name="connsiteX85" fmla="*/ 670138 w 5470628"/>
              <a:gd name="connsiteY85" fmla="*/ 2735189 h 3193741"/>
              <a:gd name="connsiteX86" fmla="*/ 675382 w 5470628"/>
              <a:gd name="connsiteY86" fmla="*/ 2719369 h 3193741"/>
              <a:gd name="connsiteX87" fmla="*/ 542021 w 5470628"/>
              <a:gd name="connsiteY87" fmla="*/ 2601946 h 3193741"/>
              <a:gd name="connsiteX88" fmla="*/ 476895 w 5470628"/>
              <a:gd name="connsiteY88" fmla="*/ 2555976 h 3193741"/>
              <a:gd name="connsiteX89" fmla="*/ 188751 w 5470628"/>
              <a:gd name="connsiteY89" fmla="*/ 2428830 h 3193741"/>
              <a:gd name="connsiteX90" fmla="*/ 456762 w 5470628"/>
              <a:gd name="connsiteY90" fmla="*/ 2468731 h 3193741"/>
              <a:gd name="connsiteX91" fmla="*/ 174514 w 5470628"/>
              <a:gd name="connsiteY91" fmla="*/ 2345378 h 3193741"/>
              <a:gd name="connsiteX92" fmla="*/ 38827 w 5470628"/>
              <a:gd name="connsiteY92" fmla="*/ 2303685 h 3193741"/>
              <a:gd name="connsiteX93" fmla="*/ 3281 w 5470628"/>
              <a:gd name="connsiteY93" fmla="*/ 2273587 h 3193741"/>
              <a:gd name="connsiteX94" fmla="*/ 61590 w 5470628"/>
              <a:gd name="connsiteY94" fmla="*/ 2259170 h 3193741"/>
              <a:gd name="connsiteX95" fmla="*/ 242291 w 5470628"/>
              <a:gd name="connsiteY95" fmla="*/ 2250569 h 3193741"/>
              <a:gd name="connsiteX96" fmla="*/ 13205 w 5470628"/>
              <a:gd name="connsiteY96" fmla="*/ 2172263 h 3193741"/>
              <a:gd name="connsiteX97" fmla="*/ 180810 w 5470628"/>
              <a:gd name="connsiteY97" fmla="*/ 2168333 h 3193741"/>
              <a:gd name="connsiteX98" fmla="*/ 226020 w 5470628"/>
              <a:gd name="connsiteY98" fmla="*/ 2121100 h 3193741"/>
              <a:gd name="connsiteX99" fmla="*/ 299145 w 5470628"/>
              <a:gd name="connsiteY99" fmla="*/ 2044862 h 3193741"/>
              <a:gd name="connsiteX100" fmla="*/ 350236 w 5470628"/>
              <a:gd name="connsiteY100" fmla="*/ 2001187 h 3193741"/>
              <a:gd name="connsiteX101" fmla="*/ 365223 w 5470628"/>
              <a:gd name="connsiteY101" fmla="*/ 1881218 h 3193741"/>
              <a:gd name="connsiteX102" fmla="*/ 310707 w 5470628"/>
              <a:gd name="connsiteY102" fmla="*/ 1758752 h 3193741"/>
              <a:gd name="connsiteX103" fmla="*/ 181659 w 5470628"/>
              <a:gd name="connsiteY103" fmla="*/ 1709137 h 3193741"/>
              <a:gd name="connsiteX104" fmla="*/ 213063 w 5470628"/>
              <a:gd name="connsiteY104" fmla="*/ 1632021 h 3193741"/>
              <a:gd name="connsiteX105" fmla="*/ 481390 w 5470628"/>
              <a:gd name="connsiteY105" fmla="*/ 1644125 h 3193741"/>
              <a:gd name="connsiteX106" fmla="*/ 68930 w 5470628"/>
              <a:gd name="connsiteY106" fmla="*/ 1457537 h 3193741"/>
              <a:gd name="connsiteX107" fmla="*/ 135138 w 5470628"/>
              <a:gd name="connsiteY107" fmla="*/ 1440976 h 3193741"/>
              <a:gd name="connsiteX108" fmla="*/ 131611 w 5470628"/>
              <a:gd name="connsiteY108" fmla="*/ 1427642 h 3193741"/>
              <a:gd name="connsiteX109" fmla="*/ 130443 w 5470628"/>
              <a:gd name="connsiteY109" fmla="*/ 1343795 h 3193741"/>
              <a:gd name="connsiteX110" fmla="*/ 138930 w 5470628"/>
              <a:gd name="connsiteY110" fmla="*/ 1304094 h 3193741"/>
              <a:gd name="connsiteX111" fmla="*/ 118409 w 5470628"/>
              <a:gd name="connsiteY111" fmla="*/ 1262212 h 3193741"/>
              <a:gd name="connsiteX112" fmla="*/ 421410 w 5470628"/>
              <a:gd name="connsiteY112" fmla="*/ 1304757 h 3193741"/>
              <a:gd name="connsiteX113" fmla="*/ 655702 w 5470628"/>
              <a:gd name="connsiteY113" fmla="*/ 1291801 h 3193741"/>
              <a:gd name="connsiteX114" fmla="*/ 648299 w 5470628"/>
              <a:gd name="connsiteY114" fmla="*/ 1287715 h 3193741"/>
              <a:gd name="connsiteX115" fmla="*/ 531027 w 5470628"/>
              <a:gd name="connsiteY115" fmla="*/ 1193967 h 3193741"/>
              <a:gd name="connsiteX116" fmla="*/ 526433 w 5470628"/>
              <a:gd name="connsiteY116" fmla="*/ 1191913 h 3193741"/>
              <a:gd name="connsiteX117" fmla="*/ 504666 w 5470628"/>
              <a:gd name="connsiteY117" fmla="*/ 1177230 h 3193741"/>
              <a:gd name="connsiteX118" fmla="*/ 482307 w 5470628"/>
              <a:gd name="connsiteY118" fmla="*/ 1162618 h 3193741"/>
              <a:gd name="connsiteX119" fmla="*/ 479029 w 5470628"/>
              <a:gd name="connsiteY119" fmla="*/ 1162540 h 3193741"/>
              <a:gd name="connsiteX120" fmla="*/ 447663 w 5470628"/>
              <a:gd name="connsiteY120" fmla="*/ 1132649 h 3193741"/>
              <a:gd name="connsiteX121" fmla="*/ 438547 w 5470628"/>
              <a:gd name="connsiteY121" fmla="*/ 1110977 h 3193741"/>
              <a:gd name="connsiteX122" fmla="*/ 405343 w 5470628"/>
              <a:gd name="connsiteY122" fmla="*/ 1089612 h 3193741"/>
              <a:gd name="connsiteX123" fmla="*/ 371373 w 5470628"/>
              <a:gd name="connsiteY123" fmla="*/ 1070238 h 3193741"/>
              <a:gd name="connsiteX124" fmla="*/ 290358 w 5470628"/>
              <a:gd name="connsiteY124" fmla="*/ 1059884 h 3193741"/>
              <a:gd name="connsiteX125" fmla="*/ 235140 w 5470628"/>
              <a:gd name="connsiteY125" fmla="*/ 1029322 h 3193741"/>
              <a:gd name="connsiteX126" fmla="*/ 300494 w 5470628"/>
              <a:gd name="connsiteY126" fmla="*/ 1032083 h 3193741"/>
              <a:gd name="connsiteX127" fmla="*/ 239661 w 5470628"/>
              <a:gd name="connsiteY127" fmla="*/ 997457 h 3193741"/>
              <a:gd name="connsiteX128" fmla="*/ 204788 w 5470628"/>
              <a:gd name="connsiteY128" fmla="*/ 959211 h 3193741"/>
              <a:gd name="connsiteX129" fmla="*/ 207583 w 5470628"/>
              <a:gd name="connsiteY129" fmla="*/ 947009 h 3193741"/>
              <a:gd name="connsiteX130" fmla="*/ 223061 w 5470628"/>
              <a:gd name="connsiteY130" fmla="*/ 947033 h 3193741"/>
              <a:gd name="connsiteX131" fmla="*/ 280015 w 5470628"/>
              <a:gd name="connsiteY131" fmla="*/ 972164 h 3193741"/>
              <a:gd name="connsiteX132" fmla="*/ 353948 w 5470628"/>
              <a:gd name="connsiteY132" fmla="*/ 1006865 h 3193741"/>
              <a:gd name="connsiteX133" fmla="*/ 240466 w 5470628"/>
              <a:gd name="connsiteY133" fmla="*/ 939943 h 3193741"/>
              <a:gd name="connsiteX134" fmla="*/ 158812 w 5470628"/>
              <a:gd name="connsiteY134" fmla="*/ 891467 h 3193741"/>
              <a:gd name="connsiteX135" fmla="*/ 139551 w 5470628"/>
              <a:gd name="connsiteY135" fmla="*/ 855364 h 3193741"/>
              <a:gd name="connsiteX136" fmla="*/ 145731 w 5470628"/>
              <a:gd name="connsiteY136" fmla="*/ 844888 h 3193741"/>
              <a:gd name="connsiteX137" fmla="*/ 158154 w 5470628"/>
              <a:gd name="connsiteY137" fmla="*/ 848366 h 3193741"/>
              <a:gd name="connsiteX138" fmla="*/ 169370 w 5470628"/>
              <a:gd name="connsiteY138" fmla="*/ 856260 h 3193741"/>
              <a:gd name="connsiteX139" fmla="*/ 288295 w 5470628"/>
              <a:gd name="connsiteY139" fmla="*/ 915169 h 3193741"/>
              <a:gd name="connsiteX140" fmla="*/ 462694 w 5470628"/>
              <a:gd name="connsiteY140" fmla="*/ 994643 h 3193741"/>
              <a:gd name="connsiteX141" fmla="*/ 531910 w 5470628"/>
              <a:gd name="connsiteY141" fmla="*/ 1006664 h 3193741"/>
              <a:gd name="connsiteX142" fmla="*/ 333940 w 5470628"/>
              <a:gd name="connsiteY142" fmla="*/ 893507 h 3193741"/>
              <a:gd name="connsiteX143" fmla="*/ 181443 w 5470628"/>
              <a:gd name="connsiteY143" fmla="*/ 746608 h 3193741"/>
              <a:gd name="connsiteX144" fmla="*/ 162678 w 5470628"/>
              <a:gd name="connsiteY144" fmla="*/ 737018 h 3193741"/>
              <a:gd name="connsiteX145" fmla="*/ 156307 w 5470628"/>
              <a:gd name="connsiteY145" fmla="*/ 730435 h 3193741"/>
              <a:gd name="connsiteX146" fmla="*/ 117227 w 5470628"/>
              <a:gd name="connsiteY146" fmla="*/ 677515 h 3193741"/>
              <a:gd name="connsiteX147" fmla="*/ 113655 w 5470628"/>
              <a:gd name="connsiteY147" fmla="*/ 663474 h 3193741"/>
              <a:gd name="connsiteX148" fmla="*/ 115226 w 5470628"/>
              <a:gd name="connsiteY148" fmla="*/ 636712 h 3193741"/>
              <a:gd name="connsiteX149" fmla="*/ 105067 w 5470628"/>
              <a:gd name="connsiteY149" fmla="*/ 622046 h 3193741"/>
              <a:gd name="connsiteX150" fmla="*/ 104113 w 5470628"/>
              <a:gd name="connsiteY150" fmla="*/ 611722 h 3193741"/>
              <a:gd name="connsiteX151" fmla="*/ 118895 w 5470628"/>
              <a:gd name="connsiteY151" fmla="*/ 610169 h 3193741"/>
              <a:gd name="connsiteX152" fmla="*/ 163095 w 5470628"/>
              <a:gd name="connsiteY152" fmla="*/ 640642 h 3193741"/>
              <a:gd name="connsiteX153" fmla="*/ 185766 w 5470628"/>
              <a:gd name="connsiteY153" fmla="*/ 641454 h 3193741"/>
              <a:gd name="connsiteX154" fmla="*/ 212892 w 5470628"/>
              <a:gd name="connsiteY154" fmla="*/ 637457 h 3193741"/>
              <a:gd name="connsiteX155" fmla="*/ 223932 w 5470628"/>
              <a:gd name="connsiteY155" fmla="*/ 647271 h 3193741"/>
              <a:gd name="connsiteX156" fmla="*/ 287167 w 5470628"/>
              <a:gd name="connsiteY156" fmla="*/ 691571 h 3193741"/>
              <a:gd name="connsiteX157" fmla="*/ 330380 w 5470628"/>
              <a:gd name="connsiteY157" fmla="*/ 692506 h 3193741"/>
              <a:gd name="connsiteX158" fmla="*/ 296172 w 5470628"/>
              <a:gd name="connsiteY158" fmla="*/ 688108 h 3193741"/>
              <a:gd name="connsiteX159" fmla="*/ 286974 w 5470628"/>
              <a:gd name="connsiteY159" fmla="*/ 674512 h 3193741"/>
              <a:gd name="connsiteX160" fmla="*/ 286166 w 5470628"/>
              <a:gd name="connsiteY160" fmla="*/ 661798 h 3193741"/>
              <a:gd name="connsiteX161" fmla="*/ 236268 w 5470628"/>
              <a:gd name="connsiteY161" fmla="*/ 635338 h 3193741"/>
              <a:gd name="connsiteX162" fmla="*/ 231734 w 5470628"/>
              <a:gd name="connsiteY162" fmla="*/ 634225 h 3193741"/>
              <a:gd name="connsiteX163" fmla="*/ 221253 w 5470628"/>
              <a:gd name="connsiteY163" fmla="*/ 623870 h 3193741"/>
              <a:gd name="connsiteX164" fmla="*/ 237564 w 5470628"/>
              <a:gd name="connsiteY164" fmla="*/ 613590 h 3193741"/>
              <a:gd name="connsiteX165" fmla="*/ 282259 w 5470628"/>
              <a:gd name="connsiteY165" fmla="*/ 619091 h 3193741"/>
              <a:gd name="connsiteX166" fmla="*/ 370630 w 5470628"/>
              <a:gd name="connsiteY166" fmla="*/ 665566 h 3193741"/>
              <a:gd name="connsiteX167" fmla="*/ 498017 w 5470628"/>
              <a:gd name="connsiteY167" fmla="*/ 740532 h 3193741"/>
              <a:gd name="connsiteX168" fmla="*/ 918036 w 5470628"/>
              <a:gd name="connsiteY168" fmla="*/ 924307 h 3193741"/>
              <a:gd name="connsiteX169" fmla="*/ 1079304 w 5470628"/>
              <a:gd name="connsiteY169" fmla="*/ 984494 h 3193741"/>
              <a:gd name="connsiteX170" fmla="*/ 1079935 w 5470628"/>
              <a:gd name="connsiteY170" fmla="*/ 980383 h 3193741"/>
              <a:gd name="connsiteX171" fmla="*/ 1079695 w 5470628"/>
              <a:gd name="connsiteY171" fmla="*/ 976616 h 3193741"/>
              <a:gd name="connsiteX172" fmla="*/ 966178 w 5470628"/>
              <a:gd name="connsiteY172" fmla="*/ 937219 h 3193741"/>
              <a:gd name="connsiteX173" fmla="*/ 720106 w 5470628"/>
              <a:gd name="connsiteY173" fmla="*/ 807112 h 3193741"/>
              <a:gd name="connsiteX174" fmla="*/ 698823 w 5470628"/>
              <a:gd name="connsiteY174" fmla="*/ 804708 h 3193741"/>
              <a:gd name="connsiteX175" fmla="*/ 664513 w 5470628"/>
              <a:gd name="connsiteY175" fmla="*/ 784663 h 3193741"/>
              <a:gd name="connsiteX176" fmla="*/ 660380 w 5470628"/>
              <a:gd name="connsiteY176" fmla="*/ 771165 h 3193741"/>
              <a:gd name="connsiteX177" fmla="*/ 584959 w 5470628"/>
              <a:gd name="connsiteY177" fmla="*/ 722409 h 3193741"/>
              <a:gd name="connsiteX178" fmla="*/ 435649 w 5470628"/>
              <a:gd name="connsiteY178" fmla="*/ 639659 h 3193741"/>
              <a:gd name="connsiteX179" fmla="*/ 404944 w 5470628"/>
              <a:gd name="connsiteY179" fmla="*/ 606128 h 3193741"/>
              <a:gd name="connsiteX180" fmla="*/ 408476 w 5470628"/>
              <a:gd name="connsiteY180" fmla="*/ 591466 h 3193741"/>
              <a:gd name="connsiteX181" fmla="*/ 425225 w 5470628"/>
              <a:gd name="connsiteY181" fmla="*/ 592759 h 3193741"/>
              <a:gd name="connsiteX182" fmla="*/ 487115 w 5470628"/>
              <a:gd name="connsiteY182" fmla="*/ 620614 h 3193741"/>
              <a:gd name="connsiteX183" fmla="*/ 550277 w 5470628"/>
              <a:gd name="connsiteY183" fmla="*/ 649738 h 3193741"/>
              <a:gd name="connsiteX184" fmla="*/ 544421 w 5470628"/>
              <a:gd name="connsiteY184" fmla="*/ 641907 h 3193741"/>
              <a:gd name="connsiteX185" fmla="*/ 431905 w 5470628"/>
              <a:gd name="connsiteY185" fmla="*/ 580799 h 3193741"/>
              <a:gd name="connsiteX186" fmla="*/ 351177 w 5470628"/>
              <a:gd name="connsiteY186" fmla="*/ 528177 h 3193741"/>
              <a:gd name="connsiteX187" fmla="*/ 339749 w 5470628"/>
              <a:gd name="connsiteY187" fmla="*/ 498244 h 3193741"/>
              <a:gd name="connsiteX188" fmla="*/ 346313 w 5470628"/>
              <a:gd name="connsiteY188" fmla="*/ 489145 h 3193741"/>
              <a:gd name="connsiteX189" fmla="*/ 356579 w 5470628"/>
              <a:gd name="connsiteY189" fmla="*/ 491460 h 3193741"/>
              <a:gd name="connsiteX190" fmla="*/ 371505 w 5470628"/>
              <a:gd name="connsiteY190" fmla="*/ 501516 h 3193741"/>
              <a:gd name="connsiteX191" fmla="*/ 476275 w 5470628"/>
              <a:gd name="connsiteY191" fmla="*/ 553122 h 3193741"/>
              <a:gd name="connsiteX192" fmla="*/ 649952 w 5470628"/>
              <a:gd name="connsiteY192" fmla="*/ 635294 h 3193741"/>
              <a:gd name="connsiteX193" fmla="*/ 727161 w 5470628"/>
              <a:gd name="connsiteY193" fmla="*/ 651328 h 3193741"/>
              <a:gd name="connsiteX194" fmla="*/ 722417 w 5470628"/>
              <a:gd name="connsiteY194" fmla="*/ 646921 h 3193741"/>
              <a:gd name="connsiteX195" fmla="*/ 546079 w 5470628"/>
              <a:gd name="connsiteY195" fmla="*/ 546328 h 3193741"/>
              <a:gd name="connsiteX196" fmla="*/ 378182 w 5470628"/>
              <a:gd name="connsiteY196" fmla="*/ 386585 h 3193741"/>
              <a:gd name="connsiteX197" fmla="*/ 370158 w 5470628"/>
              <a:gd name="connsiteY197" fmla="*/ 382100 h 3193741"/>
              <a:gd name="connsiteX198" fmla="*/ 357861 w 5470628"/>
              <a:gd name="connsiteY198" fmla="*/ 371252 h 3193741"/>
              <a:gd name="connsiteX199" fmla="*/ 331313 w 5470628"/>
              <a:gd name="connsiteY199" fmla="*/ 328203 h 3193741"/>
              <a:gd name="connsiteX200" fmla="*/ 319354 w 5470628"/>
              <a:gd name="connsiteY200" fmla="*/ 299282 h 3193741"/>
              <a:gd name="connsiteX201" fmla="*/ 319682 w 5470628"/>
              <a:gd name="connsiteY201" fmla="*/ 285719 h 3193741"/>
              <a:gd name="connsiteX202" fmla="*/ 306391 w 5470628"/>
              <a:gd name="connsiteY202" fmla="*/ 268585 h 3193741"/>
              <a:gd name="connsiteX203" fmla="*/ 303294 w 5470628"/>
              <a:gd name="connsiteY203" fmla="*/ 257334 h 3193741"/>
              <a:gd name="connsiteX204" fmla="*/ 319242 w 5470628"/>
              <a:gd name="connsiteY204" fmla="*/ 255403 h 3193741"/>
              <a:gd name="connsiteX205" fmla="*/ 364093 w 5470628"/>
              <a:gd name="connsiteY205" fmla="*/ 286745 h 3193741"/>
              <a:gd name="connsiteX206" fmla="*/ 385301 w 5470628"/>
              <a:gd name="connsiteY206" fmla="*/ 287973 h 3193741"/>
              <a:gd name="connsiteX207" fmla="*/ 417598 w 5470628"/>
              <a:gd name="connsiteY207" fmla="*/ 285722 h 3193741"/>
              <a:gd name="connsiteX208" fmla="*/ 440155 w 5470628"/>
              <a:gd name="connsiteY208" fmla="*/ 308139 h 3193741"/>
              <a:gd name="connsiteX209" fmla="*/ 534406 w 5470628"/>
              <a:gd name="connsiteY209" fmla="*/ 339430 h 3193741"/>
              <a:gd name="connsiteX210" fmla="*/ 495633 w 5470628"/>
              <a:gd name="connsiteY210" fmla="*/ 333450 h 3193741"/>
              <a:gd name="connsiteX211" fmla="*/ 486289 w 5470628"/>
              <a:gd name="connsiteY211" fmla="*/ 322243 h 3193741"/>
              <a:gd name="connsiteX212" fmla="*/ 484000 w 5470628"/>
              <a:gd name="connsiteY212" fmla="*/ 304964 h 3193741"/>
              <a:gd name="connsiteX213" fmla="*/ 436911 w 5470628"/>
              <a:gd name="connsiteY213" fmla="*/ 280536 h 3193741"/>
              <a:gd name="connsiteX214" fmla="*/ 426865 w 5470628"/>
              <a:gd name="connsiteY214" fmla="*/ 277007 h 3193741"/>
              <a:gd name="connsiteX215" fmla="*/ 420654 w 5470628"/>
              <a:gd name="connsiteY215" fmla="*/ 268269 h 3193741"/>
              <a:gd name="connsiteX216" fmla="*/ 432329 w 5470628"/>
              <a:gd name="connsiteY216" fmla="*/ 259975 h 3193741"/>
              <a:gd name="connsiteX217" fmla="*/ 447672 w 5470628"/>
              <a:gd name="connsiteY217" fmla="*/ 257879 h 3193741"/>
              <a:gd name="connsiteX218" fmla="*/ 502242 w 5470628"/>
              <a:gd name="connsiteY218" fmla="*/ 273572 h 3193741"/>
              <a:gd name="connsiteX219" fmla="*/ 659874 w 5470628"/>
              <a:gd name="connsiteY219" fmla="*/ 365516 h 3193741"/>
              <a:gd name="connsiteX220" fmla="*/ 829177 w 5470628"/>
              <a:gd name="connsiteY220" fmla="*/ 444421 h 3193741"/>
              <a:gd name="connsiteX221" fmla="*/ 1231903 w 5470628"/>
              <a:gd name="connsiteY221" fmla="*/ 613682 h 3193741"/>
              <a:gd name="connsiteX222" fmla="*/ 1911736 w 5470628"/>
              <a:gd name="connsiteY222" fmla="*/ 685084 h 3193741"/>
              <a:gd name="connsiteX223" fmla="*/ 2564313 w 5470628"/>
              <a:gd name="connsiteY223" fmla="*/ 632143 h 3193741"/>
              <a:gd name="connsiteX224" fmla="*/ 2657304 w 5470628"/>
              <a:gd name="connsiteY224" fmla="*/ 624913 h 3193741"/>
              <a:gd name="connsiteX225" fmla="*/ 4235818 w 5470628"/>
              <a:gd name="connsiteY225" fmla="*/ 259339 h 3193741"/>
              <a:gd name="connsiteX226" fmla="*/ 4460331 w 5470628"/>
              <a:gd name="connsiteY226" fmla="*/ 176864 h 3193741"/>
              <a:gd name="connsiteX227" fmla="*/ 4499578 w 5470628"/>
              <a:gd name="connsiteY227" fmla="*/ 186791 h 3193741"/>
              <a:gd name="connsiteX228" fmla="*/ 4514640 w 5470628"/>
              <a:gd name="connsiteY228" fmla="*/ 188841 h 3193741"/>
              <a:gd name="connsiteX229" fmla="*/ 4516523 w 5470628"/>
              <a:gd name="connsiteY229" fmla="*/ 189988 h 3193741"/>
              <a:gd name="connsiteX230" fmla="*/ 4518126 w 5470628"/>
              <a:gd name="connsiteY230" fmla="*/ 189316 h 3193741"/>
              <a:gd name="connsiteX231" fmla="*/ 4514640 w 5470628"/>
              <a:gd name="connsiteY231" fmla="*/ 188841 h 3193741"/>
              <a:gd name="connsiteX232" fmla="*/ 4511569 w 5470628"/>
              <a:gd name="connsiteY232" fmla="*/ 186970 h 3193741"/>
              <a:gd name="connsiteX233" fmla="*/ 4510888 w 5470628"/>
              <a:gd name="connsiteY233" fmla="*/ 180943 h 3193741"/>
              <a:gd name="connsiteX234" fmla="*/ 4531865 w 5470628"/>
              <a:gd name="connsiteY234" fmla="*/ 155151 h 3193741"/>
              <a:gd name="connsiteX235" fmla="*/ 4573441 w 5470628"/>
              <a:gd name="connsiteY235" fmla="*/ 139676 h 3193741"/>
              <a:gd name="connsiteX236" fmla="*/ 4594964 w 5470628"/>
              <a:gd name="connsiteY236" fmla="*/ 145847 h 3193741"/>
              <a:gd name="connsiteX237" fmla="*/ 4623059 w 5470628"/>
              <a:gd name="connsiteY237" fmla="*/ 152410 h 3193741"/>
              <a:gd name="connsiteX238" fmla="*/ 4748356 w 5470628"/>
              <a:gd name="connsiteY238" fmla="*/ 68192 h 3193741"/>
              <a:gd name="connsiteX239" fmla="*/ 4833812 w 5470628"/>
              <a:gd name="connsiteY239" fmla="*/ 8017 h 3193741"/>
              <a:gd name="connsiteX240" fmla="*/ 4850908 w 5470628"/>
              <a:gd name="connsiteY240" fmla="*/ 727 h 3193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5470628" h="3193741">
                <a:moveTo>
                  <a:pt x="5462602" y="1413608"/>
                </a:moveTo>
                <a:lnTo>
                  <a:pt x="5465724" y="1421881"/>
                </a:lnTo>
                <a:cubicBezTo>
                  <a:pt x="5472118" y="1444281"/>
                  <a:pt x="5472640" y="1461744"/>
                  <a:pt x="5465025" y="1466556"/>
                </a:cubicBezTo>
                <a:lnTo>
                  <a:pt x="5463208" y="1466226"/>
                </a:lnTo>
                <a:lnTo>
                  <a:pt x="5463242" y="1451866"/>
                </a:lnTo>
                <a:cubicBezTo>
                  <a:pt x="5463190" y="1441487"/>
                  <a:pt x="5463068" y="1431722"/>
                  <a:pt x="5462894" y="1423194"/>
                </a:cubicBezTo>
                <a:close/>
                <a:moveTo>
                  <a:pt x="5461417" y="1391849"/>
                </a:moveTo>
                <a:cubicBezTo>
                  <a:pt x="5461710" y="1392940"/>
                  <a:pt x="5461992" y="1396513"/>
                  <a:pt x="5462246" y="1401944"/>
                </a:cubicBezTo>
                <a:lnTo>
                  <a:pt x="5462602" y="1413608"/>
                </a:lnTo>
                <a:lnTo>
                  <a:pt x="5459078" y="1404268"/>
                </a:lnTo>
                <a:lnTo>
                  <a:pt x="5460137" y="1393780"/>
                </a:lnTo>
                <a:cubicBezTo>
                  <a:pt x="5460561" y="1391114"/>
                  <a:pt x="5460982" y="1390270"/>
                  <a:pt x="5461417" y="1391849"/>
                </a:cubicBezTo>
                <a:close/>
                <a:moveTo>
                  <a:pt x="614271" y="1052206"/>
                </a:moveTo>
                <a:cubicBezTo>
                  <a:pt x="613444" y="1053256"/>
                  <a:pt x="612323" y="1054339"/>
                  <a:pt x="611497" y="1055389"/>
                </a:cubicBezTo>
                <a:cubicBezTo>
                  <a:pt x="617673" y="1058912"/>
                  <a:pt x="624115" y="1061928"/>
                  <a:pt x="630277" y="1065215"/>
                </a:cubicBezTo>
                <a:cubicBezTo>
                  <a:pt x="637469" y="1066004"/>
                  <a:pt x="644958" y="1066759"/>
                  <a:pt x="651856" y="1067584"/>
                </a:cubicBezTo>
                <a:cubicBezTo>
                  <a:pt x="639327" y="1062458"/>
                  <a:pt x="626799" y="1057332"/>
                  <a:pt x="614271" y="1052206"/>
                </a:cubicBezTo>
                <a:close/>
                <a:moveTo>
                  <a:pt x="810628" y="695550"/>
                </a:moveTo>
                <a:cubicBezTo>
                  <a:pt x="873537" y="739416"/>
                  <a:pt x="951215" y="767494"/>
                  <a:pt x="1033084" y="791270"/>
                </a:cubicBezTo>
                <a:cubicBezTo>
                  <a:pt x="1034205" y="790184"/>
                  <a:pt x="1035031" y="789136"/>
                  <a:pt x="1036153" y="788050"/>
                </a:cubicBezTo>
                <a:cubicBezTo>
                  <a:pt x="960983" y="757296"/>
                  <a:pt x="885798" y="726306"/>
                  <a:pt x="810628" y="695550"/>
                </a:cubicBezTo>
                <a:close/>
                <a:moveTo>
                  <a:pt x="4850908" y="727"/>
                </a:moveTo>
                <a:cubicBezTo>
                  <a:pt x="4858191" y="2929"/>
                  <a:pt x="4860543" y="7152"/>
                  <a:pt x="4858584" y="13795"/>
                </a:cubicBezTo>
                <a:cubicBezTo>
                  <a:pt x="4855845" y="22194"/>
                  <a:pt x="4850092" y="30008"/>
                  <a:pt x="4843408" y="37224"/>
                </a:cubicBezTo>
                <a:cubicBezTo>
                  <a:pt x="4812232" y="71132"/>
                  <a:pt x="4827067" y="79774"/>
                  <a:pt x="4871062" y="78954"/>
                </a:cubicBezTo>
                <a:cubicBezTo>
                  <a:pt x="4910302" y="78234"/>
                  <a:pt x="4949507" y="72299"/>
                  <a:pt x="4989038" y="66799"/>
                </a:cubicBezTo>
                <a:cubicBezTo>
                  <a:pt x="5008500" y="63967"/>
                  <a:pt x="5009491" y="65509"/>
                  <a:pt x="5002636" y="79388"/>
                </a:cubicBezTo>
                <a:cubicBezTo>
                  <a:pt x="4991594" y="102315"/>
                  <a:pt x="4990844" y="123285"/>
                  <a:pt x="5008332" y="140859"/>
                </a:cubicBezTo>
                <a:cubicBezTo>
                  <a:pt x="5012456" y="144868"/>
                  <a:pt x="5015428" y="149491"/>
                  <a:pt x="5014326" y="155555"/>
                </a:cubicBezTo>
                <a:cubicBezTo>
                  <a:pt x="5009356" y="180357"/>
                  <a:pt x="5019874" y="200674"/>
                  <a:pt x="5030704" y="221190"/>
                </a:cubicBezTo>
                <a:cubicBezTo>
                  <a:pt x="5048958" y="255517"/>
                  <a:pt x="5072099" y="287116"/>
                  <a:pt x="5097262" y="317759"/>
                </a:cubicBezTo>
                <a:cubicBezTo>
                  <a:pt x="5115004" y="339336"/>
                  <a:pt x="5126222" y="365974"/>
                  <a:pt x="5165084" y="373367"/>
                </a:cubicBezTo>
                <a:cubicBezTo>
                  <a:pt x="5174420" y="375083"/>
                  <a:pt x="5177498" y="381353"/>
                  <a:pt x="5174137" y="389353"/>
                </a:cubicBezTo>
                <a:cubicBezTo>
                  <a:pt x="5163026" y="415847"/>
                  <a:pt x="5172067" y="436343"/>
                  <a:pt x="5192507" y="453561"/>
                </a:cubicBezTo>
                <a:cubicBezTo>
                  <a:pt x="5199734" y="459565"/>
                  <a:pt x="5197020" y="463690"/>
                  <a:pt x="5187160" y="467732"/>
                </a:cubicBezTo>
                <a:cubicBezTo>
                  <a:pt x="5175836" y="472188"/>
                  <a:pt x="5167025" y="478711"/>
                  <a:pt x="5160106" y="486904"/>
                </a:cubicBezTo>
                <a:cubicBezTo>
                  <a:pt x="5148744" y="500143"/>
                  <a:pt x="5143396" y="514315"/>
                  <a:pt x="5138948" y="528614"/>
                </a:cubicBezTo>
                <a:cubicBezTo>
                  <a:pt x="5132042" y="551041"/>
                  <a:pt x="5123894" y="572670"/>
                  <a:pt x="5097016" y="589923"/>
                </a:cubicBezTo>
                <a:cubicBezTo>
                  <a:pt x="5089016" y="595163"/>
                  <a:pt x="5082598" y="601872"/>
                  <a:pt x="5075869" y="608381"/>
                </a:cubicBezTo>
                <a:cubicBezTo>
                  <a:pt x="5078016" y="614052"/>
                  <a:pt x="5083322" y="617918"/>
                  <a:pt x="5093172" y="618385"/>
                </a:cubicBezTo>
                <a:cubicBezTo>
                  <a:pt x="5155867" y="621469"/>
                  <a:pt x="5153088" y="652648"/>
                  <a:pt x="5153518" y="687474"/>
                </a:cubicBezTo>
                <a:cubicBezTo>
                  <a:pt x="5154177" y="730575"/>
                  <a:pt x="5118812" y="754787"/>
                  <a:pt x="5074984" y="776941"/>
                </a:cubicBezTo>
                <a:cubicBezTo>
                  <a:pt x="5059986" y="784451"/>
                  <a:pt x="5038116" y="786863"/>
                  <a:pt x="5033348" y="805473"/>
                </a:cubicBezTo>
                <a:cubicBezTo>
                  <a:pt x="5059529" y="819384"/>
                  <a:pt x="5089376" y="802009"/>
                  <a:pt x="5116847" y="803426"/>
                </a:cubicBezTo>
                <a:cubicBezTo>
                  <a:pt x="5139548" y="804709"/>
                  <a:pt x="5176330" y="798120"/>
                  <a:pt x="5147902" y="833118"/>
                </a:cubicBezTo>
                <a:cubicBezTo>
                  <a:pt x="5139626" y="843373"/>
                  <a:pt x="5150382" y="848714"/>
                  <a:pt x="5161665" y="848297"/>
                </a:cubicBezTo>
                <a:cubicBezTo>
                  <a:pt x="5253064" y="844106"/>
                  <a:pt x="5215170" y="912756"/>
                  <a:pt x="5246520" y="942412"/>
                </a:cubicBezTo>
                <a:cubicBezTo>
                  <a:pt x="5255359" y="950358"/>
                  <a:pt x="5247812" y="967405"/>
                  <a:pt x="5235368" y="972946"/>
                </a:cubicBezTo>
                <a:cubicBezTo>
                  <a:pt x="5156387" y="1008610"/>
                  <a:pt x="5149354" y="1071149"/>
                  <a:pt x="5113739" y="1128845"/>
                </a:cubicBezTo>
                <a:cubicBezTo>
                  <a:pt x="5157305" y="1144685"/>
                  <a:pt x="5208388" y="1143005"/>
                  <a:pt x="5255034" y="1151117"/>
                </a:cubicBezTo>
                <a:cubicBezTo>
                  <a:pt x="5303482" y="1159484"/>
                  <a:pt x="5304156" y="1170079"/>
                  <a:pt x="5267513" y="1216275"/>
                </a:cubicBezTo>
                <a:cubicBezTo>
                  <a:pt x="5370269" y="1212844"/>
                  <a:pt x="5370269" y="1212844"/>
                  <a:pt x="5343113" y="1281854"/>
                </a:cubicBezTo>
                <a:cubicBezTo>
                  <a:pt x="5386272" y="1279593"/>
                  <a:pt x="5428618" y="1334726"/>
                  <a:pt x="5452014" y="1385543"/>
                </a:cubicBezTo>
                <a:lnTo>
                  <a:pt x="5459078" y="1404268"/>
                </a:lnTo>
                <a:lnTo>
                  <a:pt x="5458838" y="1406644"/>
                </a:lnTo>
                <a:cubicBezTo>
                  <a:pt x="5457942" y="1418063"/>
                  <a:pt x="5456960" y="1434367"/>
                  <a:pt x="5455752" y="1450751"/>
                </a:cubicBezTo>
                <a:lnTo>
                  <a:pt x="5454594" y="1464662"/>
                </a:lnTo>
                <a:lnTo>
                  <a:pt x="5447215" y="1463321"/>
                </a:lnTo>
                <a:cubicBezTo>
                  <a:pt x="5441256" y="1459714"/>
                  <a:pt x="5437002" y="1458345"/>
                  <a:pt x="5433934" y="1458428"/>
                </a:cubicBezTo>
                <a:cubicBezTo>
                  <a:pt x="5424728" y="1458676"/>
                  <a:pt x="5426188" y="1471978"/>
                  <a:pt x="5424276" y="1477014"/>
                </a:cubicBezTo>
                <a:cubicBezTo>
                  <a:pt x="5417851" y="1492977"/>
                  <a:pt x="5433852" y="1501241"/>
                  <a:pt x="5444628" y="1511562"/>
                </a:cubicBezTo>
                <a:cubicBezTo>
                  <a:pt x="5448663" y="1515344"/>
                  <a:pt x="5451544" y="1497678"/>
                  <a:pt x="5453752" y="1474786"/>
                </a:cubicBezTo>
                <a:lnTo>
                  <a:pt x="5454594" y="1464662"/>
                </a:lnTo>
                <a:lnTo>
                  <a:pt x="5463208" y="1466226"/>
                </a:lnTo>
                <a:lnTo>
                  <a:pt x="5463164" y="1484226"/>
                </a:lnTo>
                <a:cubicBezTo>
                  <a:pt x="5462722" y="1528173"/>
                  <a:pt x="5460824" y="1571999"/>
                  <a:pt x="5456160" y="1575885"/>
                </a:cubicBezTo>
                <a:cubicBezTo>
                  <a:pt x="5406708" y="1617226"/>
                  <a:pt x="5442751" y="1692579"/>
                  <a:pt x="5345636" y="1714543"/>
                </a:cubicBezTo>
                <a:cubicBezTo>
                  <a:pt x="5301930" y="1724583"/>
                  <a:pt x="5282493" y="1755882"/>
                  <a:pt x="5251319" y="1775792"/>
                </a:cubicBezTo>
                <a:cubicBezTo>
                  <a:pt x="5142610" y="1844714"/>
                  <a:pt x="5072132" y="1925140"/>
                  <a:pt x="5043512" y="2027305"/>
                </a:cubicBezTo>
                <a:cubicBezTo>
                  <a:pt x="5035488" y="2055562"/>
                  <a:pt x="5000258" y="2081893"/>
                  <a:pt x="4978144" y="2108535"/>
                </a:cubicBezTo>
                <a:cubicBezTo>
                  <a:pt x="4990785" y="2124798"/>
                  <a:pt x="5050411" y="2079615"/>
                  <a:pt x="5031476" y="2128173"/>
                </a:cubicBezTo>
                <a:cubicBezTo>
                  <a:pt x="5017138" y="2164787"/>
                  <a:pt x="4975973" y="2191363"/>
                  <a:pt x="4937389" y="2216441"/>
                </a:cubicBezTo>
                <a:cubicBezTo>
                  <a:pt x="4893079" y="2245058"/>
                  <a:pt x="4843760" y="2269776"/>
                  <a:pt x="4826122" y="2315331"/>
                </a:cubicBezTo>
                <a:cubicBezTo>
                  <a:pt x="4822276" y="2325050"/>
                  <a:pt x="3896510" y="3112888"/>
                  <a:pt x="2544647" y="3190975"/>
                </a:cubicBezTo>
                <a:cubicBezTo>
                  <a:pt x="2323734" y="3203734"/>
                  <a:pt x="1445947" y="3169121"/>
                  <a:pt x="1328257" y="3153006"/>
                </a:cubicBezTo>
                <a:cubicBezTo>
                  <a:pt x="1207258" y="3136344"/>
                  <a:pt x="1101756" y="3091943"/>
                  <a:pt x="977943" y="3082502"/>
                </a:cubicBezTo>
                <a:cubicBezTo>
                  <a:pt x="912454" y="3077622"/>
                  <a:pt x="848655" y="3061861"/>
                  <a:pt x="854473" y="2994250"/>
                </a:cubicBezTo>
                <a:cubicBezTo>
                  <a:pt x="856228" y="2975057"/>
                  <a:pt x="838125" y="2961827"/>
                  <a:pt x="811593" y="2970498"/>
                </a:cubicBezTo>
                <a:cubicBezTo>
                  <a:pt x="761454" y="2987010"/>
                  <a:pt x="736680" y="2962489"/>
                  <a:pt x="707024" y="2945439"/>
                </a:cubicBezTo>
                <a:cubicBezTo>
                  <a:pt x="654509" y="2915262"/>
                  <a:pt x="603913" y="2882480"/>
                  <a:pt x="523487" y="2886053"/>
                </a:cubicBezTo>
                <a:cubicBezTo>
                  <a:pt x="537017" y="2855468"/>
                  <a:pt x="563587" y="2856758"/>
                  <a:pt x="587884" y="2859746"/>
                </a:cubicBezTo>
                <a:cubicBezTo>
                  <a:pt x="652090" y="2867866"/>
                  <a:pt x="715235" y="2878012"/>
                  <a:pt x="779426" y="2885897"/>
                </a:cubicBezTo>
                <a:cubicBezTo>
                  <a:pt x="821123" y="2891048"/>
                  <a:pt x="863074" y="2900202"/>
                  <a:pt x="917288" y="2882248"/>
                </a:cubicBezTo>
                <a:cubicBezTo>
                  <a:pt x="866364" y="2830288"/>
                  <a:pt x="785092" y="2829930"/>
                  <a:pt x="718684" y="2819941"/>
                </a:cubicBezTo>
                <a:cubicBezTo>
                  <a:pt x="635747" y="2807447"/>
                  <a:pt x="584925" y="2771133"/>
                  <a:pt x="524650" y="2731220"/>
                </a:cubicBezTo>
                <a:cubicBezTo>
                  <a:pt x="584180" y="2712621"/>
                  <a:pt x="623299" y="2742760"/>
                  <a:pt x="670138" y="2735189"/>
                </a:cubicBezTo>
                <a:cubicBezTo>
                  <a:pt x="672406" y="2728745"/>
                  <a:pt x="675988" y="2719532"/>
                  <a:pt x="675382" y="2719369"/>
                </a:cubicBezTo>
                <a:cubicBezTo>
                  <a:pt x="596666" y="2703042"/>
                  <a:pt x="557844" y="2658869"/>
                  <a:pt x="542021" y="2601946"/>
                </a:cubicBezTo>
                <a:cubicBezTo>
                  <a:pt x="533902" y="2572560"/>
                  <a:pt x="505246" y="2566541"/>
                  <a:pt x="476895" y="2555976"/>
                </a:cubicBezTo>
                <a:cubicBezTo>
                  <a:pt x="377189" y="2518466"/>
                  <a:pt x="272496" y="2486779"/>
                  <a:pt x="188751" y="2428830"/>
                </a:cubicBezTo>
                <a:cubicBezTo>
                  <a:pt x="280875" y="2426687"/>
                  <a:pt x="357216" y="2461808"/>
                  <a:pt x="456762" y="2468731"/>
                </a:cubicBezTo>
                <a:cubicBezTo>
                  <a:pt x="373794" y="2404281"/>
                  <a:pt x="269816" y="2379152"/>
                  <a:pt x="174514" y="2345378"/>
                </a:cubicBezTo>
                <a:cubicBezTo>
                  <a:pt x="130977" y="2330009"/>
                  <a:pt x="90329" y="2308598"/>
                  <a:pt x="38827" y="2303685"/>
                </a:cubicBezTo>
                <a:cubicBezTo>
                  <a:pt x="20556" y="2301864"/>
                  <a:pt x="-10092" y="2297272"/>
                  <a:pt x="3281" y="2273587"/>
                </a:cubicBezTo>
                <a:cubicBezTo>
                  <a:pt x="14533" y="2253956"/>
                  <a:pt x="39095" y="2256437"/>
                  <a:pt x="61590" y="2259170"/>
                </a:cubicBezTo>
                <a:cubicBezTo>
                  <a:pt x="115591" y="2265916"/>
                  <a:pt x="170539" y="2259497"/>
                  <a:pt x="242291" y="2250569"/>
                </a:cubicBezTo>
                <a:cubicBezTo>
                  <a:pt x="178223" y="2197829"/>
                  <a:pt x="68904" y="2229102"/>
                  <a:pt x="13205" y="2172263"/>
                </a:cubicBezTo>
                <a:cubicBezTo>
                  <a:pt x="77196" y="2153598"/>
                  <a:pt x="128251" y="2170191"/>
                  <a:pt x="180810" y="2168333"/>
                </a:cubicBezTo>
                <a:cubicBezTo>
                  <a:pt x="228319" y="2166612"/>
                  <a:pt x="239444" y="2154350"/>
                  <a:pt x="226020" y="2121100"/>
                </a:cubicBezTo>
                <a:cubicBezTo>
                  <a:pt x="205165" y="2069293"/>
                  <a:pt x="229388" y="2038364"/>
                  <a:pt x="299145" y="2044862"/>
                </a:cubicBezTo>
                <a:cubicBezTo>
                  <a:pt x="363822" y="2051027"/>
                  <a:pt x="369032" y="2029991"/>
                  <a:pt x="350236" y="2001187"/>
                </a:cubicBezTo>
                <a:cubicBezTo>
                  <a:pt x="322862" y="1959187"/>
                  <a:pt x="348423" y="1921214"/>
                  <a:pt x="365223" y="1881218"/>
                </a:cubicBezTo>
                <a:cubicBezTo>
                  <a:pt x="390527" y="1820499"/>
                  <a:pt x="376326" y="1793748"/>
                  <a:pt x="310707" y="1758752"/>
                </a:cubicBezTo>
                <a:cubicBezTo>
                  <a:pt x="273754" y="1739265"/>
                  <a:pt x="234367" y="1723631"/>
                  <a:pt x="181659" y="1709137"/>
                </a:cubicBezTo>
                <a:cubicBezTo>
                  <a:pt x="299387" y="1683727"/>
                  <a:pt x="172918" y="1660608"/>
                  <a:pt x="213063" y="1632021"/>
                </a:cubicBezTo>
                <a:cubicBezTo>
                  <a:pt x="296030" y="1612244"/>
                  <a:pt x="369047" y="1679323"/>
                  <a:pt x="481390" y="1644125"/>
                </a:cubicBezTo>
                <a:cubicBezTo>
                  <a:pt x="336659" y="1595935"/>
                  <a:pt x="176348" y="1532074"/>
                  <a:pt x="68930" y="1457537"/>
                </a:cubicBezTo>
                <a:cubicBezTo>
                  <a:pt x="91299" y="1434897"/>
                  <a:pt x="115799" y="1450436"/>
                  <a:pt x="135138" y="1440976"/>
                </a:cubicBezTo>
                <a:cubicBezTo>
                  <a:pt x="133952" y="1436374"/>
                  <a:pt x="135290" y="1429332"/>
                  <a:pt x="131611" y="1427642"/>
                </a:cubicBezTo>
                <a:cubicBezTo>
                  <a:pt x="52402" y="1389548"/>
                  <a:pt x="51441" y="1388478"/>
                  <a:pt x="130443" y="1343795"/>
                </a:cubicBezTo>
                <a:cubicBezTo>
                  <a:pt x="158017" y="1328118"/>
                  <a:pt x="154966" y="1317573"/>
                  <a:pt x="138930" y="1304094"/>
                </a:cubicBezTo>
                <a:cubicBezTo>
                  <a:pt x="127608" y="1294551"/>
                  <a:pt x="113720" y="1286742"/>
                  <a:pt x="118409" y="1262212"/>
                </a:cubicBezTo>
                <a:cubicBezTo>
                  <a:pt x="164937" y="1287183"/>
                  <a:pt x="383505" y="1312432"/>
                  <a:pt x="421410" y="1304757"/>
                </a:cubicBezTo>
                <a:cubicBezTo>
                  <a:pt x="464009" y="1296037"/>
                  <a:pt x="610877" y="1288926"/>
                  <a:pt x="655702" y="1291801"/>
                </a:cubicBezTo>
                <a:cubicBezTo>
                  <a:pt x="653235" y="1290438"/>
                  <a:pt x="650767" y="1289077"/>
                  <a:pt x="648299" y="1287715"/>
                </a:cubicBezTo>
                <a:cubicBezTo>
                  <a:pt x="603999" y="1260339"/>
                  <a:pt x="559107" y="1233035"/>
                  <a:pt x="531027" y="1193967"/>
                </a:cubicBezTo>
                <a:cubicBezTo>
                  <a:pt x="529741" y="1192462"/>
                  <a:pt x="529061" y="1191120"/>
                  <a:pt x="526433" y="1191913"/>
                </a:cubicBezTo>
                <a:cubicBezTo>
                  <a:pt x="503415" y="1199684"/>
                  <a:pt x="505590" y="1187083"/>
                  <a:pt x="504666" y="1177230"/>
                </a:cubicBezTo>
                <a:cubicBezTo>
                  <a:pt x="503726" y="1167141"/>
                  <a:pt x="499378" y="1159602"/>
                  <a:pt x="482307" y="1162618"/>
                </a:cubicBezTo>
                <a:cubicBezTo>
                  <a:pt x="481421" y="1162726"/>
                  <a:pt x="480226" y="1162633"/>
                  <a:pt x="479029" y="1162540"/>
                </a:cubicBezTo>
                <a:cubicBezTo>
                  <a:pt x="470949" y="1161859"/>
                  <a:pt x="444139" y="1138059"/>
                  <a:pt x="447663" y="1132649"/>
                </a:cubicBezTo>
                <a:cubicBezTo>
                  <a:pt x="455539" y="1120781"/>
                  <a:pt x="446335" y="1116439"/>
                  <a:pt x="438547" y="1110977"/>
                </a:cubicBezTo>
                <a:cubicBezTo>
                  <a:pt x="427656" y="1103517"/>
                  <a:pt x="416795" y="1096529"/>
                  <a:pt x="405343" y="1089612"/>
                </a:cubicBezTo>
                <a:cubicBezTo>
                  <a:pt x="394202" y="1082895"/>
                  <a:pt x="382794" y="1076684"/>
                  <a:pt x="371373" y="1070238"/>
                </a:cubicBezTo>
                <a:cubicBezTo>
                  <a:pt x="344889" y="1065616"/>
                  <a:pt x="318169" y="1061972"/>
                  <a:pt x="290358" y="1059884"/>
                </a:cubicBezTo>
                <a:cubicBezTo>
                  <a:pt x="269709" y="1058114"/>
                  <a:pt x="246624" y="1055453"/>
                  <a:pt x="235140" y="1029322"/>
                </a:cubicBezTo>
                <a:cubicBezTo>
                  <a:pt x="256895" y="1029771"/>
                  <a:pt x="278695" y="1030927"/>
                  <a:pt x="300494" y="1032083"/>
                </a:cubicBezTo>
                <a:cubicBezTo>
                  <a:pt x="279542" y="1020860"/>
                  <a:pt x="259181" y="1009565"/>
                  <a:pt x="239661" y="997457"/>
                </a:cubicBezTo>
                <a:cubicBezTo>
                  <a:pt x="223540" y="987309"/>
                  <a:pt x="210281" y="975391"/>
                  <a:pt x="204788" y="959211"/>
                </a:cubicBezTo>
                <a:cubicBezTo>
                  <a:pt x="203337" y="955117"/>
                  <a:pt x="202166" y="950750"/>
                  <a:pt x="207583" y="947009"/>
                </a:cubicBezTo>
                <a:cubicBezTo>
                  <a:pt x="213561" y="942727"/>
                  <a:pt x="218466" y="944980"/>
                  <a:pt x="223061" y="947033"/>
                </a:cubicBezTo>
                <a:cubicBezTo>
                  <a:pt x="242046" y="955410"/>
                  <a:pt x="261311" y="963516"/>
                  <a:pt x="280015" y="972164"/>
                </a:cubicBezTo>
                <a:cubicBezTo>
                  <a:pt x="304852" y="983629"/>
                  <a:pt x="329408" y="995365"/>
                  <a:pt x="353948" y="1006865"/>
                </a:cubicBezTo>
                <a:cubicBezTo>
                  <a:pt x="319294" y="981405"/>
                  <a:pt x="281290" y="959435"/>
                  <a:pt x="240466" y="939943"/>
                </a:cubicBezTo>
                <a:cubicBezTo>
                  <a:pt x="210990" y="925718"/>
                  <a:pt x="181514" y="911494"/>
                  <a:pt x="158812" y="891467"/>
                </a:cubicBezTo>
                <a:cubicBezTo>
                  <a:pt x="147166" y="881489"/>
                  <a:pt x="141336" y="869384"/>
                  <a:pt x="139551" y="855364"/>
                </a:cubicBezTo>
                <a:cubicBezTo>
                  <a:pt x="139312" y="851597"/>
                  <a:pt x="139634" y="847287"/>
                  <a:pt x="145731" y="844888"/>
                </a:cubicBezTo>
                <a:cubicBezTo>
                  <a:pt x="151843" y="842724"/>
                  <a:pt x="155581" y="845356"/>
                  <a:pt x="158154" y="848366"/>
                </a:cubicBezTo>
                <a:cubicBezTo>
                  <a:pt x="161052" y="851811"/>
                  <a:pt x="164496" y="854479"/>
                  <a:pt x="169370" y="856260"/>
                </a:cubicBezTo>
                <a:cubicBezTo>
                  <a:pt x="212096" y="872913"/>
                  <a:pt x="249775" y="894448"/>
                  <a:pt x="288295" y="915169"/>
                </a:cubicBezTo>
                <a:cubicBezTo>
                  <a:pt x="343452" y="944788"/>
                  <a:pt x="397769" y="975222"/>
                  <a:pt x="462694" y="994643"/>
                </a:cubicBezTo>
                <a:cubicBezTo>
                  <a:pt x="487260" y="1001870"/>
                  <a:pt x="512622" y="1007575"/>
                  <a:pt x="531910" y="1006664"/>
                </a:cubicBezTo>
                <a:cubicBezTo>
                  <a:pt x="460990" y="972547"/>
                  <a:pt x="394087" y="936046"/>
                  <a:pt x="333940" y="893507"/>
                </a:cubicBezTo>
                <a:cubicBezTo>
                  <a:pt x="273173" y="850568"/>
                  <a:pt x="219876" y="803403"/>
                  <a:pt x="181443" y="746608"/>
                </a:cubicBezTo>
                <a:cubicBezTo>
                  <a:pt x="177494" y="740681"/>
                  <a:pt x="175038" y="734810"/>
                  <a:pt x="162678" y="737018"/>
                </a:cubicBezTo>
                <a:cubicBezTo>
                  <a:pt x="157082" y="737933"/>
                  <a:pt x="155070" y="734381"/>
                  <a:pt x="156307" y="730435"/>
                </a:cubicBezTo>
                <a:cubicBezTo>
                  <a:pt x="164051" y="702450"/>
                  <a:pt x="145532" y="687373"/>
                  <a:pt x="117227" y="677515"/>
                </a:cubicBezTo>
                <a:cubicBezTo>
                  <a:pt x="108392" y="674314"/>
                  <a:pt x="107546" y="670384"/>
                  <a:pt x="113655" y="663474"/>
                </a:cubicBezTo>
                <a:cubicBezTo>
                  <a:pt x="121976" y="653926"/>
                  <a:pt x="120506" y="644851"/>
                  <a:pt x="115226" y="636712"/>
                </a:cubicBezTo>
                <a:cubicBezTo>
                  <a:pt x="112224" y="631619"/>
                  <a:pt x="108350" y="626868"/>
                  <a:pt x="105067" y="622046"/>
                </a:cubicBezTo>
                <a:cubicBezTo>
                  <a:pt x="102790" y="619000"/>
                  <a:pt x="99022" y="615897"/>
                  <a:pt x="104113" y="611722"/>
                </a:cubicBezTo>
                <a:cubicBezTo>
                  <a:pt x="108939" y="608053"/>
                  <a:pt x="114081" y="609328"/>
                  <a:pt x="118895" y="610169"/>
                </a:cubicBezTo>
                <a:cubicBezTo>
                  <a:pt x="142040" y="613772"/>
                  <a:pt x="156094" y="624170"/>
                  <a:pt x="163095" y="640642"/>
                </a:cubicBezTo>
                <a:cubicBezTo>
                  <a:pt x="168334" y="652819"/>
                  <a:pt x="173104" y="652953"/>
                  <a:pt x="185766" y="641454"/>
                </a:cubicBezTo>
                <a:cubicBezTo>
                  <a:pt x="195327" y="632704"/>
                  <a:pt x="204232" y="632337"/>
                  <a:pt x="212892" y="637457"/>
                </a:cubicBezTo>
                <a:cubicBezTo>
                  <a:pt x="217516" y="639981"/>
                  <a:pt x="220444" y="643897"/>
                  <a:pt x="223932" y="647271"/>
                </a:cubicBezTo>
                <a:cubicBezTo>
                  <a:pt x="241420" y="664845"/>
                  <a:pt x="259762" y="681841"/>
                  <a:pt x="287167" y="691571"/>
                </a:cubicBezTo>
                <a:cubicBezTo>
                  <a:pt x="299355" y="696027"/>
                  <a:pt x="312354" y="699197"/>
                  <a:pt x="330380" y="692506"/>
                </a:cubicBezTo>
                <a:cubicBezTo>
                  <a:pt x="318517" y="688486"/>
                  <a:pt x="306954" y="689175"/>
                  <a:pt x="296172" y="688108"/>
                </a:cubicBezTo>
                <a:cubicBezTo>
                  <a:pt x="285390" y="687041"/>
                  <a:pt x="279539" y="683953"/>
                  <a:pt x="286974" y="674512"/>
                </a:cubicBezTo>
                <a:cubicBezTo>
                  <a:pt x="291105" y="669267"/>
                  <a:pt x="290555" y="665301"/>
                  <a:pt x="286166" y="661798"/>
                </a:cubicBezTo>
                <a:cubicBezTo>
                  <a:pt x="272052" y="650459"/>
                  <a:pt x="264416" y="633352"/>
                  <a:pt x="236268" y="635338"/>
                </a:cubicBezTo>
                <a:cubicBezTo>
                  <a:pt x="234792" y="635517"/>
                  <a:pt x="233255" y="634754"/>
                  <a:pt x="231734" y="634225"/>
                </a:cubicBezTo>
                <a:cubicBezTo>
                  <a:pt x="225957" y="632316"/>
                  <a:pt x="219575" y="630241"/>
                  <a:pt x="221253" y="623870"/>
                </a:cubicBezTo>
                <a:cubicBezTo>
                  <a:pt x="223227" y="617462"/>
                  <a:pt x="230816" y="615119"/>
                  <a:pt x="237564" y="613590"/>
                </a:cubicBezTo>
                <a:cubicBezTo>
                  <a:pt x="254884" y="609831"/>
                  <a:pt x="268844" y="614072"/>
                  <a:pt x="282259" y="619091"/>
                </a:cubicBezTo>
                <a:cubicBezTo>
                  <a:pt x="314893" y="631509"/>
                  <a:pt x="342201" y="649080"/>
                  <a:pt x="370630" y="665566"/>
                </a:cubicBezTo>
                <a:cubicBezTo>
                  <a:pt x="413275" y="690295"/>
                  <a:pt x="451153" y="719635"/>
                  <a:pt x="498017" y="740532"/>
                </a:cubicBezTo>
                <a:cubicBezTo>
                  <a:pt x="637369" y="802423"/>
                  <a:pt x="774774" y="866448"/>
                  <a:pt x="918036" y="924307"/>
                </a:cubicBezTo>
                <a:cubicBezTo>
                  <a:pt x="970882" y="945666"/>
                  <a:pt x="1024819" y="965469"/>
                  <a:pt x="1079304" y="984494"/>
                </a:cubicBezTo>
                <a:cubicBezTo>
                  <a:pt x="1079509" y="983045"/>
                  <a:pt x="1079744" y="982067"/>
                  <a:pt x="1079935" y="980383"/>
                </a:cubicBezTo>
                <a:cubicBezTo>
                  <a:pt x="1079860" y="979206"/>
                  <a:pt x="1079770" y="977793"/>
                  <a:pt x="1079695" y="976616"/>
                </a:cubicBezTo>
                <a:cubicBezTo>
                  <a:pt x="1041139" y="964679"/>
                  <a:pt x="1003098" y="951491"/>
                  <a:pt x="966178" y="937219"/>
                </a:cubicBezTo>
                <a:cubicBezTo>
                  <a:pt x="875541" y="901932"/>
                  <a:pt x="791930" y="860100"/>
                  <a:pt x="720106" y="807112"/>
                </a:cubicBezTo>
                <a:cubicBezTo>
                  <a:pt x="714181" y="802848"/>
                  <a:pt x="707904" y="802421"/>
                  <a:pt x="698823" y="804708"/>
                </a:cubicBezTo>
                <a:cubicBezTo>
                  <a:pt x="669544" y="812288"/>
                  <a:pt x="659939" y="806334"/>
                  <a:pt x="664513" y="784663"/>
                </a:cubicBezTo>
                <a:cubicBezTo>
                  <a:pt x="665660" y="779304"/>
                  <a:pt x="665686" y="775031"/>
                  <a:pt x="660380" y="771165"/>
                </a:cubicBezTo>
                <a:cubicBezTo>
                  <a:pt x="636661" y="753871"/>
                  <a:pt x="611807" y="737427"/>
                  <a:pt x="584959" y="722409"/>
                </a:cubicBezTo>
                <a:cubicBezTo>
                  <a:pt x="535282" y="694735"/>
                  <a:pt x="482226" y="670082"/>
                  <a:pt x="435649" y="639659"/>
                </a:cubicBezTo>
                <a:cubicBezTo>
                  <a:pt x="421965" y="630403"/>
                  <a:pt x="411440" y="619340"/>
                  <a:pt x="404944" y="606128"/>
                </a:cubicBezTo>
                <a:cubicBezTo>
                  <a:pt x="402872" y="601635"/>
                  <a:pt x="401613" y="595856"/>
                  <a:pt x="408476" y="591466"/>
                </a:cubicBezTo>
                <a:cubicBezTo>
                  <a:pt x="415044" y="587111"/>
                  <a:pt x="420320" y="590506"/>
                  <a:pt x="425225" y="592759"/>
                </a:cubicBezTo>
                <a:cubicBezTo>
                  <a:pt x="445746" y="601899"/>
                  <a:pt x="466578" y="611238"/>
                  <a:pt x="487115" y="620614"/>
                </a:cubicBezTo>
                <a:cubicBezTo>
                  <a:pt x="507947" y="629954"/>
                  <a:pt x="528514" y="639800"/>
                  <a:pt x="550277" y="649738"/>
                </a:cubicBezTo>
                <a:cubicBezTo>
                  <a:pt x="551408" y="644145"/>
                  <a:pt x="546904" y="643504"/>
                  <a:pt x="544421" y="641907"/>
                </a:cubicBezTo>
                <a:cubicBezTo>
                  <a:pt x="509355" y="619344"/>
                  <a:pt x="471190" y="599529"/>
                  <a:pt x="431905" y="580799"/>
                </a:cubicBezTo>
                <a:cubicBezTo>
                  <a:pt x="401512" y="566211"/>
                  <a:pt x="371947" y="550574"/>
                  <a:pt x="351177" y="528177"/>
                </a:cubicBezTo>
                <a:cubicBezTo>
                  <a:pt x="343180" y="519419"/>
                  <a:pt x="338696" y="509759"/>
                  <a:pt x="339749" y="498244"/>
                </a:cubicBezTo>
                <a:cubicBezTo>
                  <a:pt x="340115" y="494641"/>
                  <a:pt x="340481" y="491037"/>
                  <a:pt x="346313" y="489145"/>
                </a:cubicBezTo>
                <a:cubicBezTo>
                  <a:pt x="350979" y="487631"/>
                  <a:pt x="354067" y="489392"/>
                  <a:pt x="356579" y="491460"/>
                </a:cubicBezTo>
                <a:cubicBezTo>
                  <a:pt x="360984" y="495197"/>
                  <a:pt x="365388" y="498934"/>
                  <a:pt x="371505" y="501516"/>
                </a:cubicBezTo>
                <a:cubicBezTo>
                  <a:pt x="408203" y="517000"/>
                  <a:pt x="442659" y="534654"/>
                  <a:pt x="476275" y="553122"/>
                </a:cubicBezTo>
                <a:cubicBezTo>
                  <a:pt x="531461" y="583213"/>
                  <a:pt x="586103" y="614082"/>
                  <a:pt x="649952" y="635294"/>
                </a:cubicBezTo>
                <a:cubicBezTo>
                  <a:pt x="673972" y="643298"/>
                  <a:pt x="698805" y="650018"/>
                  <a:pt x="727161" y="651328"/>
                </a:cubicBezTo>
                <a:cubicBezTo>
                  <a:pt x="726126" y="649081"/>
                  <a:pt x="724263" y="647883"/>
                  <a:pt x="722417" y="646921"/>
                </a:cubicBezTo>
                <a:cubicBezTo>
                  <a:pt x="660627" y="615969"/>
                  <a:pt x="600830" y="583590"/>
                  <a:pt x="546079" y="546328"/>
                </a:cubicBezTo>
                <a:cubicBezTo>
                  <a:pt x="478576" y="500409"/>
                  <a:pt x="420223" y="448637"/>
                  <a:pt x="378182" y="386585"/>
                </a:cubicBezTo>
                <a:cubicBezTo>
                  <a:pt x="376229" y="383975"/>
                  <a:pt x="374884" y="381528"/>
                  <a:pt x="370158" y="382100"/>
                </a:cubicBezTo>
                <a:cubicBezTo>
                  <a:pt x="358064" y="383802"/>
                  <a:pt x="356583" y="379236"/>
                  <a:pt x="357861" y="371252"/>
                </a:cubicBezTo>
                <a:cubicBezTo>
                  <a:pt x="361373" y="351608"/>
                  <a:pt x="352380" y="336565"/>
                  <a:pt x="331313" y="328203"/>
                </a:cubicBezTo>
                <a:cubicBezTo>
                  <a:pt x="316037" y="321986"/>
                  <a:pt x="303183" y="316425"/>
                  <a:pt x="319354" y="299282"/>
                </a:cubicBezTo>
                <a:cubicBezTo>
                  <a:pt x="323265" y="295249"/>
                  <a:pt x="321459" y="290249"/>
                  <a:pt x="319682" y="285719"/>
                </a:cubicBezTo>
                <a:cubicBezTo>
                  <a:pt x="317166" y="278905"/>
                  <a:pt x="312080" y="273828"/>
                  <a:pt x="306391" y="268585"/>
                </a:cubicBezTo>
                <a:cubicBezTo>
                  <a:pt x="303227" y="265647"/>
                  <a:pt x="299399" y="261602"/>
                  <a:pt x="303294" y="257334"/>
                </a:cubicBezTo>
                <a:cubicBezTo>
                  <a:pt x="307735" y="252289"/>
                  <a:pt x="314131" y="254598"/>
                  <a:pt x="319242" y="255403"/>
                </a:cubicBezTo>
                <a:cubicBezTo>
                  <a:pt x="342683" y="258970"/>
                  <a:pt x="357062" y="269803"/>
                  <a:pt x="364093" y="286745"/>
                </a:cubicBezTo>
                <a:cubicBezTo>
                  <a:pt x="368651" y="297582"/>
                  <a:pt x="374307" y="297608"/>
                  <a:pt x="385301" y="287973"/>
                </a:cubicBezTo>
                <a:cubicBezTo>
                  <a:pt x="397712" y="277216"/>
                  <a:pt x="408079" y="276436"/>
                  <a:pt x="417598" y="285722"/>
                </a:cubicBezTo>
                <a:cubicBezTo>
                  <a:pt x="425226" y="293339"/>
                  <a:pt x="431406" y="301607"/>
                  <a:pt x="440155" y="308139"/>
                </a:cubicBezTo>
                <a:cubicBezTo>
                  <a:pt x="463623" y="326175"/>
                  <a:pt x="485720" y="346039"/>
                  <a:pt x="534406" y="339430"/>
                </a:cubicBezTo>
                <a:cubicBezTo>
                  <a:pt x="520872" y="332528"/>
                  <a:pt x="507316" y="334645"/>
                  <a:pt x="495633" y="333450"/>
                </a:cubicBezTo>
                <a:cubicBezTo>
                  <a:pt x="487244" y="332567"/>
                  <a:pt x="478750" y="330037"/>
                  <a:pt x="486289" y="322243"/>
                </a:cubicBezTo>
                <a:cubicBezTo>
                  <a:pt x="494951" y="313365"/>
                  <a:pt x="489365" y="309771"/>
                  <a:pt x="484000" y="304964"/>
                </a:cubicBezTo>
                <a:cubicBezTo>
                  <a:pt x="471673" y="293645"/>
                  <a:pt x="461604" y="280392"/>
                  <a:pt x="436911" y="280536"/>
                </a:cubicBezTo>
                <a:cubicBezTo>
                  <a:pt x="433041" y="280530"/>
                  <a:pt x="429923" y="278297"/>
                  <a:pt x="426865" y="277007"/>
                </a:cubicBezTo>
                <a:cubicBezTo>
                  <a:pt x="422581" y="275154"/>
                  <a:pt x="418872" y="272993"/>
                  <a:pt x="420654" y="268269"/>
                </a:cubicBezTo>
                <a:cubicBezTo>
                  <a:pt x="422468" y="264016"/>
                  <a:pt x="426748" y="261125"/>
                  <a:pt x="432329" y="259975"/>
                </a:cubicBezTo>
                <a:cubicBezTo>
                  <a:pt x="437320" y="258895"/>
                  <a:pt x="442621" y="258016"/>
                  <a:pt x="447672" y="257879"/>
                </a:cubicBezTo>
                <a:cubicBezTo>
                  <a:pt x="470223" y="256809"/>
                  <a:pt x="486254" y="265543"/>
                  <a:pt x="502242" y="273572"/>
                </a:cubicBezTo>
                <a:cubicBezTo>
                  <a:pt x="558179" y="301436"/>
                  <a:pt x="607891" y="334326"/>
                  <a:pt x="659874" y="365516"/>
                </a:cubicBezTo>
                <a:cubicBezTo>
                  <a:pt x="711842" y="396471"/>
                  <a:pt x="772192" y="418818"/>
                  <a:pt x="829177" y="444421"/>
                </a:cubicBezTo>
                <a:cubicBezTo>
                  <a:pt x="960626" y="503711"/>
                  <a:pt x="1092650" y="562693"/>
                  <a:pt x="1231903" y="613682"/>
                </a:cubicBezTo>
                <a:cubicBezTo>
                  <a:pt x="1368099" y="663381"/>
                  <a:pt x="1823141" y="686561"/>
                  <a:pt x="1911736" y="685084"/>
                </a:cubicBezTo>
                <a:cubicBezTo>
                  <a:pt x="2024994" y="682992"/>
                  <a:pt x="2291986" y="655399"/>
                  <a:pt x="2564313" y="632143"/>
                </a:cubicBezTo>
                <a:cubicBezTo>
                  <a:pt x="2595089" y="629364"/>
                  <a:pt x="2625288" y="626893"/>
                  <a:pt x="2657304" y="624913"/>
                </a:cubicBezTo>
                <a:cubicBezTo>
                  <a:pt x="3564401" y="568191"/>
                  <a:pt x="4203594" y="276765"/>
                  <a:pt x="4235818" y="259339"/>
                </a:cubicBezTo>
                <a:cubicBezTo>
                  <a:pt x="4287616" y="231474"/>
                  <a:pt x="4460006" y="176429"/>
                  <a:pt x="4460331" y="176864"/>
                </a:cubicBezTo>
                <a:cubicBezTo>
                  <a:pt x="4464175" y="181144"/>
                  <a:pt x="4483735" y="184529"/>
                  <a:pt x="4499578" y="186791"/>
                </a:cubicBezTo>
                <a:lnTo>
                  <a:pt x="4514640" y="188841"/>
                </a:lnTo>
                <a:lnTo>
                  <a:pt x="4516523" y="189988"/>
                </a:lnTo>
                <a:cubicBezTo>
                  <a:pt x="4522035" y="190091"/>
                  <a:pt x="4521760" y="189857"/>
                  <a:pt x="4518126" y="189316"/>
                </a:cubicBezTo>
                <a:lnTo>
                  <a:pt x="4514640" y="188841"/>
                </a:lnTo>
                <a:lnTo>
                  <a:pt x="4511569" y="186970"/>
                </a:lnTo>
                <a:cubicBezTo>
                  <a:pt x="4510788" y="185226"/>
                  <a:pt x="4510719" y="182981"/>
                  <a:pt x="4510888" y="180943"/>
                </a:cubicBezTo>
                <a:cubicBezTo>
                  <a:pt x="4511690" y="170169"/>
                  <a:pt x="4517648" y="160906"/>
                  <a:pt x="4531865" y="155151"/>
                </a:cubicBezTo>
                <a:cubicBezTo>
                  <a:pt x="4545507" y="149703"/>
                  <a:pt x="4559473" y="144689"/>
                  <a:pt x="4573441" y="139676"/>
                </a:cubicBezTo>
                <a:cubicBezTo>
                  <a:pt x="4585075" y="135420"/>
                  <a:pt x="4593048" y="134454"/>
                  <a:pt x="4594964" y="145847"/>
                </a:cubicBezTo>
                <a:cubicBezTo>
                  <a:pt x="4596879" y="157242"/>
                  <a:pt x="4613452" y="160454"/>
                  <a:pt x="4623059" y="152410"/>
                </a:cubicBezTo>
                <a:cubicBezTo>
                  <a:pt x="4660632" y="120811"/>
                  <a:pt x="4705757" y="95654"/>
                  <a:pt x="4748356" y="68192"/>
                </a:cubicBezTo>
                <a:cubicBezTo>
                  <a:pt x="4778098" y="49168"/>
                  <a:pt x="4809406" y="31378"/>
                  <a:pt x="4833812" y="8017"/>
                </a:cubicBezTo>
                <a:cubicBezTo>
                  <a:pt x="4838299" y="3678"/>
                  <a:pt x="4842399" y="-2039"/>
                  <a:pt x="4850908" y="727"/>
                </a:cubicBezTo>
                <a:close/>
              </a:path>
            </a:pathLst>
          </a:custGeom>
          <a:solidFill>
            <a:schemeClr val="bg2">
              <a:alpha val="50000"/>
            </a:schemeClr>
          </a:solidFill>
          <a:ln w="32707" cap="flat">
            <a:noFill/>
            <a:prstDash val="solid"/>
            <a:miter/>
          </a:ln>
        </p:spPr>
        <p:txBody>
          <a:bodyPr rtlCol="0" anchor="ctr"/>
          <a:lstStyle/>
          <a:p>
            <a:endParaRPr lang="en-US"/>
          </a:p>
        </p:txBody>
      </p:sp>
      <p:sp>
        <p:nvSpPr>
          <p:cNvPr id="8" name="Title 1">
            <a:extLst>
              <a:ext uri="{FF2B5EF4-FFF2-40B4-BE49-F238E27FC236}">
                <a16:creationId xmlns:a16="http://schemas.microsoft.com/office/drawing/2014/main" id="{276A8E56-3481-7D4E-36D6-D07229B29C28}"/>
              </a:ext>
            </a:extLst>
          </p:cNvPr>
          <p:cNvSpPr txBox="1">
            <a:spLocks/>
          </p:cNvSpPr>
          <p:nvPr/>
        </p:nvSpPr>
        <p:spPr>
          <a:xfrm>
            <a:off x="1173574" y="2116279"/>
            <a:ext cx="3382890" cy="2481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1">
                    <a:lumMod val="75000"/>
                  </a:schemeClr>
                </a:solidFill>
                <a:latin typeface="+mn-lt"/>
                <a:hlinkClick r:id="rId5">
                  <a:extLst>
                    <a:ext uri="{A12FA001-AC4F-418D-AE19-62706E023703}">
                      <ahyp:hlinkClr xmlns:ahyp="http://schemas.microsoft.com/office/drawing/2018/hyperlinkcolor" val="tx"/>
                    </a:ext>
                  </a:extLst>
                </a:hlinkClick>
              </a:rPr>
              <a:t>Recommendations for Providing Quality STD Clinical Services (STD QCS)</a:t>
            </a:r>
            <a:endParaRPr lang="en-US" sz="2800" b="1" dirty="0">
              <a:solidFill>
                <a:schemeClr val="accent1">
                  <a:lumMod val="75000"/>
                </a:schemeClr>
              </a:solidFill>
              <a:latin typeface="+mn-lt"/>
            </a:endParaRPr>
          </a:p>
        </p:txBody>
      </p:sp>
      <p:sp>
        <p:nvSpPr>
          <p:cNvPr id="13" name="Content Placeholder 11">
            <a:extLst>
              <a:ext uri="{FF2B5EF4-FFF2-40B4-BE49-F238E27FC236}">
                <a16:creationId xmlns:a16="http://schemas.microsoft.com/office/drawing/2014/main" id="{C4E1B623-0B5B-D964-A5DF-41CC890CD4C5}"/>
              </a:ext>
            </a:extLst>
          </p:cNvPr>
          <p:cNvSpPr txBox="1">
            <a:spLocks/>
          </p:cNvSpPr>
          <p:nvPr/>
        </p:nvSpPr>
        <p:spPr>
          <a:xfrm>
            <a:off x="5285014" y="964850"/>
            <a:ext cx="6570102" cy="492830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spcBef>
                <a:spcPts val="0"/>
              </a:spcBef>
              <a:buFont typeface="Arial" panose="020B0604020202020204" pitchFamily="34" charset="0"/>
              <a:buAutoNum type="arabicParenR"/>
            </a:pPr>
            <a:r>
              <a:rPr lang="en-US" sz="2000"/>
              <a:t>Sexual History and Physical Examination</a:t>
            </a:r>
          </a:p>
          <a:p>
            <a:pPr marL="457200" indent="-457200">
              <a:lnSpc>
                <a:spcPct val="150000"/>
              </a:lnSpc>
              <a:spcBef>
                <a:spcPts val="0"/>
              </a:spcBef>
              <a:buFont typeface="Arial" panose="020B0604020202020204" pitchFamily="34" charset="0"/>
              <a:buAutoNum type="arabicParenR"/>
            </a:pPr>
            <a:r>
              <a:rPr lang="en-US" sz="2000"/>
              <a:t>Prevention</a:t>
            </a:r>
          </a:p>
          <a:p>
            <a:pPr marL="457200" indent="-457200">
              <a:lnSpc>
                <a:spcPct val="150000"/>
              </a:lnSpc>
              <a:spcBef>
                <a:spcPts val="0"/>
              </a:spcBef>
              <a:buFont typeface="Arial" panose="020B0604020202020204" pitchFamily="34" charset="0"/>
              <a:buAutoNum type="arabicParenR"/>
            </a:pPr>
            <a:r>
              <a:rPr lang="en-US" sz="2000"/>
              <a:t>Partner Services (notification &amp; care of sex partners; EPT)</a:t>
            </a:r>
          </a:p>
          <a:p>
            <a:pPr marL="457200" indent="-457200">
              <a:lnSpc>
                <a:spcPct val="150000"/>
              </a:lnSpc>
              <a:spcBef>
                <a:spcPts val="0"/>
              </a:spcBef>
              <a:buFont typeface="Arial" panose="020B0604020202020204" pitchFamily="34" charset="0"/>
              <a:buAutoNum type="arabicParenR"/>
            </a:pPr>
            <a:r>
              <a:rPr lang="en-US" sz="2000"/>
              <a:t>Screening</a:t>
            </a:r>
          </a:p>
          <a:p>
            <a:pPr marL="457200" indent="-457200">
              <a:lnSpc>
                <a:spcPct val="150000"/>
              </a:lnSpc>
              <a:spcBef>
                <a:spcPts val="0"/>
              </a:spcBef>
              <a:buFont typeface="Arial" panose="020B0604020202020204" pitchFamily="34" charset="0"/>
              <a:buAutoNum type="arabicParenR"/>
            </a:pPr>
            <a:r>
              <a:rPr lang="en-US" sz="2000"/>
              <a:t>Evaluation of STD-related Conditions</a:t>
            </a:r>
          </a:p>
          <a:p>
            <a:pPr marL="457200" indent="-457200">
              <a:lnSpc>
                <a:spcPct val="150000"/>
              </a:lnSpc>
              <a:spcBef>
                <a:spcPts val="0"/>
              </a:spcBef>
              <a:buFont typeface="Arial" panose="020B0604020202020204" pitchFamily="34" charset="0"/>
              <a:buAutoNum type="arabicParenR"/>
            </a:pPr>
            <a:r>
              <a:rPr lang="en-US" sz="2000"/>
              <a:t>Laboratory Tests</a:t>
            </a:r>
          </a:p>
          <a:p>
            <a:pPr marL="457200" indent="-457200">
              <a:lnSpc>
                <a:spcPct val="150000"/>
              </a:lnSpc>
              <a:spcBef>
                <a:spcPts val="0"/>
              </a:spcBef>
              <a:buFont typeface="Arial" panose="020B0604020202020204" pitchFamily="34" charset="0"/>
              <a:buAutoNum type="arabicParenR"/>
            </a:pPr>
            <a:r>
              <a:rPr lang="en-US" sz="2000"/>
              <a:t>Treatments</a:t>
            </a:r>
          </a:p>
          <a:p>
            <a:pPr marL="457200" indent="-457200">
              <a:lnSpc>
                <a:spcPct val="150000"/>
              </a:lnSpc>
              <a:spcBef>
                <a:spcPts val="0"/>
              </a:spcBef>
              <a:buFont typeface="Arial" panose="020B0604020202020204" pitchFamily="34" charset="0"/>
              <a:buAutoNum type="arabicParenR"/>
            </a:pPr>
            <a:r>
              <a:rPr lang="en-US" sz="2000"/>
              <a:t>Education on preventing new infection</a:t>
            </a:r>
            <a:endParaRPr lang="en-US" sz="2000" dirty="0"/>
          </a:p>
        </p:txBody>
      </p:sp>
      <p:pic>
        <p:nvPicPr>
          <p:cNvPr id="14" name="Picture 13" descr="Icon&#10;&#10;Description automatically generated">
            <a:extLst>
              <a:ext uri="{FF2B5EF4-FFF2-40B4-BE49-F238E27FC236}">
                <a16:creationId xmlns:a16="http://schemas.microsoft.com/office/drawing/2014/main" id="{DFC95FB0-0DD1-637D-4E0C-CDCF3982796B}"/>
              </a:ext>
            </a:extLst>
          </p:cNvPr>
          <p:cNvPicPr>
            <a:picLocks noChangeAspect="1"/>
          </p:cNvPicPr>
          <p:nvPr/>
        </p:nvPicPr>
        <p:blipFill>
          <a:blip r:embed="rId6"/>
          <a:stretch>
            <a:fillRect/>
          </a:stretch>
        </p:blipFill>
        <p:spPr>
          <a:xfrm>
            <a:off x="855661" y="2527479"/>
            <a:ext cx="471250" cy="482744"/>
          </a:xfrm>
          <a:prstGeom prst="rect">
            <a:avLst/>
          </a:prstGeom>
        </p:spPr>
      </p:pic>
      <p:pic>
        <p:nvPicPr>
          <p:cNvPr id="2" name="Audio 1">
            <a:hlinkClick r:id="" action="ppaction://media"/>
            <a:extLst>
              <a:ext uri="{FF2B5EF4-FFF2-40B4-BE49-F238E27FC236}">
                <a16:creationId xmlns:a16="http://schemas.microsoft.com/office/drawing/2014/main" id="{FDC7EEBC-0B9C-5219-0A8C-AAEFAB3857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2209924"/>
      </p:ext>
    </p:extLst>
  </p:cSld>
  <p:clrMapOvr>
    <a:masterClrMapping/>
  </p:clrMapOvr>
  <mc:AlternateContent xmlns:mc="http://schemas.openxmlformats.org/markup-compatibility/2006">
    <mc:Choice xmlns:p14="http://schemas.microsoft.com/office/powerpoint/2010/main" Requires="p14">
      <p:transition spd="slow" p14:dur="2000" advTm="24842"/>
    </mc:Choice>
    <mc:Fallback>
      <p:transition spd="slow" advTm="2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48DC00-2CB7-5A49-9225-A0AF6BECA1C9}"/>
              </a:ext>
            </a:extLst>
          </p:cNvPr>
          <p:cNvSpPr>
            <a:spLocks noGrp="1"/>
          </p:cNvSpPr>
          <p:nvPr>
            <p:ph type="title"/>
          </p:nvPr>
        </p:nvSpPr>
        <p:spPr>
          <a:xfrm>
            <a:off x="964980" y="1375704"/>
            <a:ext cx="4826869" cy="4084820"/>
          </a:xfrm>
        </p:spPr>
        <p:txBody>
          <a:bodyPr vert="horz" lIns="91440" tIns="45720" rIns="91440" bIns="45720" rtlCol="0">
            <a:normAutofit/>
          </a:bodyPr>
          <a:lstStyle/>
          <a:p>
            <a:r>
              <a:rPr lang="en-US" sz="3200" b="1" dirty="0">
                <a:solidFill>
                  <a:schemeClr val="accent1">
                    <a:lumMod val="75000"/>
                  </a:schemeClr>
                </a:solidFill>
                <a:latin typeface="+mn-lt"/>
              </a:rPr>
              <a:t>Importance of Treatment &amp; Current Practice Standards</a:t>
            </a:r>
            <a:endParaRPr lang="en-US" sz="3200" kern="1200" dirty="0">
              <a:solidFill>
                <a:schemeClr val="accent1">
                  <a:lumMod val="75000"/>
                </a:schemeClr>
              </a:solidFill>
              <a:latin typeface="+mn-lt"/>
              <a:ea typeface="+mj-ea"/>
              <a:cs typeface="+mj-cs"/>
            </a:endParaRPr>
          </a:p>
        </p:txBody>
      </p:sp>
      <p:sp>
        <p:nvSpPr>
          <p:cNvPr id="44" name="Rectangle 43">
            <a:extLst>
              <a:ext uri="{FF2B5EF4-FFF2-40B4-BE49-F238E27FC236}">
                <a16:creationId xmlns:a16="http://schemas.microsoft.com/office/drawing/2014/main" id="{FC139937-FF72-463A-8CD1-5AFF723B29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5565521B-3AFA-45E0-B4C4-C6ED089C8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891540"/>
            <a:ext cx="6096000" cy="5071110"/>
          </a:xfrm>
          <a:prstGeom prst="rect">
            <a:avLst/>
          </a:prstGeom>
          <a:solidFill>
            <a:schemeClr val="tx1">
              <a:lumMod val="50000"/>
              <a:lumOff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11">
            <a:extLst>
              <a:ext uri="{FF2B5EF4-FFF2-40B4-BE49-F238E27FC236}">
                <a16:creationId xmlns:a16="http://schemas.microsoft.com/office/drawing/2014/main" id="{2303E185-9663-1543-9877-09B5F2F226C7}"/>
              </a:ext>
            </a:extLst>
          </p:cNvPr>
          <p:cNvSpPr>
            <a:spLocks noGrp="1"/>
          </p:cNvSpPr>
          <p:nvPr>
            <p:ph idx="1"/>
          </p:nvPr>
        </p:nvSpPr>
        <p:spPr>
          <a:xfrm>
            <a:off x="6342744" y="1074057"/>
            <a:ext cx="5660570" cy="4688114"/>
          </a:xfrm>
        </p:spPr>
        <p:txBody>
          <a:bodyPr anchor="ctr">
            <a:normAutofit/>
          </a:bodyPr>
          <a:lstStyle/>
          <a:p>
            <a:pPr marL="0" indent="0">
              <a:buNone/>
            </a:pPr>
            <a:r>
              <a:rPr lang="en-US" sz="2400" dirty="0"/>
              <a:t>The most important intervention for all STDs is treatment.</a:t>
            </a:r>
          </a:p>
          <a:p>
            <a:pPr marL="0" indent="0">
              <a:buNone/>
            </a:pPr>
            <a:endParaRPr lang="en-US" sz="2400" dirty="0"/>
          </a:p>
          <a:p>
            <a:pPr marL="0" indent="0">
              <a:buNone/>
            </a:pPr>
            <a:r>
              <a:rPr lang="en-US" sz="2400" dirty="0"/>
              <a:t>It is critical that treatment is provided and reported in accordance with current practice standards:</a:t>
            </a:r>
          </a:p>
          <a:p>
            <a:r>
              <a:rPr lang="en-US" sz="2000" dirty="0"/>
              <a:t>2021 STI Treatment Guidelines</a:t>
            </a:r>
          </a:p>
          <a:p>
            <a:r>
              <a:rPr lang="en-US" sz="2000" dirty="0"/>
              <a:t>2022 IDP Morbidity Report of STIs</a:t>
            </a:r>
          </a:p>
          <a:p>
            <a:r>
              <a:rPr lang="en-US" sz="2000" dirty="0"/>
              <a:t>2022 STD Treatment Codes</a:t>
            </a:r>
          </a:p>
          <a:p>
            <a:r>
              <a:rPr lang="en-US" sz="2000" dirty="0"/>
              <a:t>Expedited Partner Therapy (EPT)</a:t>
            </a:r>
          </a:p>
          <a:p>
            <a:endParaRPr lang="en-US" sz="2400" dirty="0"/>
          </a:p>
        </p:txBody>
      </p:sp>
      <p:sp>
        <p:nvSpPr>
          <p:cNvPr id="5" name="TextBox 4">
            <a:extLst>
              <a:ext uri="{FF2B5EF4-FFF2-40B4-BE49-F238E27FC236}">
                <a16:creationId xmlns:a16="http://schemas.microsoft.com/office/drawing/2014/main" id="{ED347A97-9074-7312-32B8-47B08FE85658}"/>
              </a:ext>
            </a:extLst>
          </p:cNvPr>
          <p:cNvSpPr txBox="1"/>
          <p:nvPr/>
        </p:nvSpPr>
        <p:spPr>
          <a:xfrm>
            <a:off x="-4140" y="4534626"/>
            <a:ext cx="722376" cy="369332"/>
          </a:xfrm>
          <a:prstGeom prst="rect">
            <a:avLst/>
          </a:prstGeom>
          <a:noFill/>
          <a:ln>
            <a:solidFill>
              <a:schemeClr val="accent1">
                <a:lumMod val="75000"/>
              </a:schemeClr>
            </a:solidFill>
          </a:ln>
        </p:spPr>
        <p:txBody>
          <a:bodyPr wrap="square" rtlCol="0">
            <a:spAutoFit/>
          </a:bodyPr>
          <a:lstStyle/>
          <a:p>
            <a:endParaRPr lang="en-US" dirty="0">
              <a:solidFill>
                <a:schemeClr val="accent1">
                  <a:lumMod val="75000"/>
                </a:schemeClr>
              </a:solidFill>
            </a:endParaRPr>
          </a:p>
        </p:txBody>
      </p:sp>
      <p:sp>
        <p:nvSpPr>
          <p:cNvPr id="6" name="Rectangle 5">
            <a:extLst>
              <a:ext uri="{FF2B5EF4-FFF2-40B4-BE49-F238E27FC236}">
                <a16:creationId xmlns:a16="http://schemas.microsoft.com/office/drawing/2014/main" id="{D85FF21F-3612-61DB-4091-E654F84C3A9E}"/>
              </a:ext>
            </a:extLst>
          </p:cNvPr>
          <p:cNvSpPr/>
          <p:nvPr/>
        </p:nvSpPr>
        <p:spPr>
          <a:xfrm>
            <a:off x="0" y="891540"/>
            <a:ext cx="718236" cy="507111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A109811D-0952-99F4-CCCB-1391DBEDDADF}"/>
              </a:ext>
            </a:extLst>
          </p:cNvPr>
          <p:cNvPicPr>
            <a:picLocks noChangeAspect="1"/>
          </p:cNvPicPr>
          <p:nvPr/>
        </p:nvPicPr>
        <p:blipFill>
          <a:blip r:embed="rId5"/>
          <a:stretch>
            <a:fillRect/>
          </a:stretch>
        </p:blipFill>
        <p:spPr>
          <a:xfrm>
            <a:off x="1" y="6313550"/>
            <a:ext cx="2249714" cy="521673"/>
          </a:xfrm>
          <a:prstGeom prst="rect">
            <a:avLst/>
          </a:prstGeom>
        </p:spPr>
      </p:pic>
      <p:sp>
        <p:nvSpPr>
          <p:cNvPr id="29" name="TextBox 28">
            <a:extLst>
              <a:ext uri="{FF2B5EF4-FFF2-40B4-BE49-F238E27FC236}">
                <a16:creationId xmlns:a16="http://schemas.microsoft.com/office/drawing/2014/main" id="{618B83BB-C63E-3991-B29E-7020252936B3}"/>
              </a:ext>
            </a:extLst>
          </p:cNvPr>
          <p:cNvSpPr txBox="1"/>
          <p:nvPr/>
        </p:nvSpPr>
        <p:spPr>
          <a:xfrm>
            <a:off x="2249716" y="6466896"/>
            <a:ext cx="9753598" cy="923330"/>
          </a:xfrm>
          <a:prstGeom prst="rect">
            <a:avLst/>
          </a:prstGeom>
          <a:noFill/>
        </p:spPr>
        <p:txBody>
          <a:bodyPr wrap="square">
            <a:spAutoFit/>
          </a:bodyPr>
          <a:lstStyle/>
          <a:p>
            <a:pPr algn="ctr"/>
            <a:r>
              <a:rPr lang="en-US" sz="1800" dirty="0">
                <a:solidFill>
                  <a:schemeClr val="accent1">
                    <a:lumMod val="75000"/>
                  </a:schemeClr>
                </a:solidFill>
                <a:hlinkClick r:id="rId6">
                  <a:extLst>
                    <a:ext uri="{A12FA001-AC4F-418D-AE19-62706E023703}">
                      <ahyp:hlinkClr xmlns:ahyp="http://schemas.microsoft.com/office/drawing/2018/hyperlinkcolor" val="tx"/>
                    </a:ext>
                  </a:extLst>
                </a:hlinkClick>
              </a:rPr>
              <a:t>2021 STI Treatment Guidelines</a:t>
            </a:r>
            <a:r>
              <a:rPr lang="en-US" sz="1800" dirty="0">
                <a:solidFill>
                  <a:schemeClr val="accent1">
                    <a:lumMod val="75000"/>
                  </a:schemeClr>
                </a:solidFill>
              </a:rPr>
              <a:t> | </a:t>
            </a:r>
            <a:r>
              <a:rPr lang="en-US" dirty="0">
                <a:solidFill>
                  <a:schemeClr val="accent1">
                    <a:lumMod val="75000"/>
                  </a:schemeClr>
                </a:solidFill>
                <a:hlinkClick r:id="rId7">
                  <a:extLst>
                    <a:ext uri="{A12FA001-AC4F-418D-AE19-62706E023703}">
                      <ahyp:hlinkClr xmlns:ahyp="http://schemas.microsoft.com/office/drawing/2018/hyperlinkcolor" val="tx"/>
                    </a:ext>
                  </a:extLst>
                </a:hlinkClick>
              </a:rPr>
              <a:t>2022 STI Morb Report &amp; Rx Codes</a:t>
            </a:r>
            <a:r>
              <a:rPr lang="en-US" dirty="0">
                <a:solidFill>
                  <a:schemeClr val="accent1">
                    <a:lumMod val="75000"/>
                  </a:schemeClr>
                </a:solidFill>
              </a:rPr>
              <a:t> | </a:t>
            </a:r>
            <a:r>
              <a:rPr lang="en-US" dirty="0">
                <a:solidFill>
                  <a:schemeClr val="accent1">
                    <a:lumMod val="75000"/>
                  </a:schemeClr>
                </a:solidFill>
                <a:hlinkClick r:id="rId8">
                  <a:extLst>
                    <a:ext uri="{A12FA001-AC4F-418D-AE19-62706E023703}">
                      <ahyp:hlinkClr xmlns:ahyp="http://schemas.microsoft.com/office/drawing/2018/hyperlinkcolor" val="tx"/>
                    </a:ext>
                  </a:extLst>
                </a:hlinkClick>
              </a:rPr>
              <a:t>Expedited Partner Therapy</a:t>
            </a:r>
            <a:endParaRPr lang="en-US" dirty="0">
              <a:solidFill>
                <a:schemeClr val="accent1">
                  <a:lumMod val="75000"/>
                </a:schemeClr>
              </a:solidFill>
            </a:endParaRPr>
          </a:p>
          <a:p>
            <a:endParaRPr lang="en-US" dirty="0">
              <a:solidFill>
                <a:schemeClr val="accent1">
                  <a:lumMod val="75000"/>
                </a:schemeClr>
              </a:solidFill>
            </a:endParaRPr>
          </a:p>
          <a:p>
            <a:endParaRPr lang="en-US" sz="1800" dirty="0">
              <a:solidFill>
                <a:schemeClr val="accent1">
                  <a:lumMod val="75000"/>
                </a:schemeClr>
              </a:solidFill>
            </a:endParaRPr>
          </a:p>
        </p:txBody>
      </p:sp>
      <p:pic>
        <p:nvPicPr>
          <p:cNvPr id="4" name="Audio 3">
            <a:hlinkClick r:id="" action="ppaction://media"/>
            <a:extLst>
              <a:ext uri="{FF2B5EF4-FFF2-40B4-BE49-F238E27FC236}">
                <a16:creationId xmlns:a16="http://schemas.microsoft.com/office/drawing/2014/main" id="{05422A59-71D8-2F36-39AD-1CF7D9BC53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60632640"/>
      </p:ext>
    </p:extLst>
  </p:cSld>
  <p:clrMapOvr>
    <a:masterClrMapping/>
  </p:clrMapOvr>
  <mc:AlternateContent xmlns:mc="http://schemas.openxmlformats.org/markup-compatibility/2006">
    <mc:Choice xmlns:p14="http://schemas.microsoft.com/office/powerpoint/2010/main" Requires="p14">
      <p:transition spd="slow" p14:dur="2000" advTm="23392"/>
    </mc:Choice>
    <mc:Fallback>
      <p:transition spd="slow" advTm="2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C2F7EF-D86C-1C4F-ABEC-606085B81755}"/>
              </a:ext>
            </a:extLst>
          </p:cNvPr>
          <p:cNvSpPr>
            <a:spLocks noGrp="1"/>
          </p:cNvSpPr>
          <p:nvPr>
            <p:ph type="title"/>
          </p:nvPr>
        </p:nvSpPr>
        <p:spPr>
          <a:xfrm>
            <a:off x="1371599" y="294538"/>
            <a:ext cx="9895951" cy="1033669"/>
          </a:xfrm>
        </p:spPr>
        <p:txBody>
          <a:bodyPr>
            <a:normAutofit/>
          </a:bodyPr>
          <a:lstStyle/>
          <a:p>
            <a:pPr algn="ctr"/>
            <a:r>
              <a:rPr lang="en-US" sz="4000" b="1" dirty="0">
                <a:solidFill>
                  <a:srgbClr val="FFFFFF"/>
                </a:solidFill>
              </a:rPr>
              <a:t>Updated Treatment Guidelines</a:t>
            </a:r>
          </a:p>
        </p:txBody>
      </p:sp>
      <p:sp>
        <p:nvSpPr>
          <p:cNvPr id="15" name="TextBox 14">
            <a:extLst>
              <a:ext uri="{FF2B5EF4-FFF2-40B4-BE49-F238E27FC236}">
                <a16:creationId xmlns:a16="http://schemas.microsoft.com/office/drawing/2014/main" id="{C9607529-485E-9E44-B0B5-A21BD7835B6D}"/>
              </a:ext>
            </a:extLst>
          </p:cNvPr>
          <p:cNvSpPr txBox="1"/>
          <p:nvPr/>
        </p:nvSpPr>
        <p:spPr>
          <a:xfrm>
            <a:off x="4432299" y="2782669"/>
            <a:ext cx="7366000" cy="1477328"/>
          </a:xfrm>
          <a:prstGeom prst="rect">
            <a:avLst/>
          </a:prstGeom>
          <a:noFill/>
        </p:spPr>
        <p:txBody>
          <a:bodyPr wrap="square" rtlCol="0">
            <a:spAutoFit/>
          </a:bodyPr>
          <a:lstStyle/>
          <a:p>
            <a:r>
              <a:rPr lang="en-US" sz="2000" b="1" dirty="0">
                <a:solidFill>
                  <a:schemeClr val="accent1">
                    <a:lumMod val="75000"/>
                  </a:schemeClr>
                </a:solidFill>
              </a:rPr>
              <a:t>2021 STI Treatment Guidelines </a:t>
            </a:r>
            <a:r>
              <a:rPr lang="en-US" dirty="0"/>
              <a:t>comprises current, evidence-based prevention, diagnostic and treatment recommendations as a source for clinical guidance</a:t>
            </a:r>
            <a:endParaRPr lang="en-US" b="1" dirty="0">
              <a:solidFill>
                <a:schemeClr val="accent1">
                  <a:lumMod val="75000"/>
                </a:schemeClr>
              </a:solidFill>
            </a:endParaRPr>
          </a:p>
          <a:p>
            <a:endParaRPr lang="en-US" sz="2000" dirty="0"/>
          </a:p>
          <a:p>
            <a:r>
              <a:rPr lang="en-US" sz="1400" i="1" dirty="0"/>
              <a:t>*2021 treatment guidelines replace those of 2015 </a:t>
            </a:r>
          </a:p>
        </p:txBody>
      </p:sp>
      <p:graphicFrame>
        <p:nvGraphicFramePr>
          <p:cNvPr id="13" name="Object 12">
            <a:extLst>
              <a:ext uri="{FF2B5EF4-FFF2-40B4-BE49-F238E27FC236}">
                <a16:creationId xmlns:a16="http://schemas.microsoft.com/office/drawing/2014/main" id="{82A4F6D6-4909-C55A-C0ED-75A66EB580EB}"/>
              </a:ext>
            </a:extLst>
          </p:cNvPr>
          <p:cNvGraphicFramePr>
            <a:graphicFrameLocks noChangeAspect="1"/>
          </p:cNvGraphicFramePr>
          <p:nvPr>
            <p:extLst>
              <p:ext uri="{D42A27DB-BD31-4B8C-83A1-F6EECF244321}">
                <p14:modId xmlns:p14="http://schemas.microsoft.com/office/powerpoint/2010/main" val="35826522"/>
              </p:ext>
            </p:extLst>
          </p:nvPr>
        </p:nvGraphicFramePr>
        <p:xfrm>
          <a:off x="0" y="1430271"/>
          <a:ext cx="3341772" cy="4299084"/>
        </p:xfrm>
        <a:graphic>
          <a:graphicData uri="http://schemas.openxmlformats.org/presentationml/2006/ole">
            <mc:AlternateContent xmlns:mc="http://schemas.openxmlformats.org/markup-compatibility/2006">
              <mc:Choice xmlns:v="urn:schemas-microsoft-com:vml" Requires="v">
                <p:oleObj spid="_x0000_s1390" name="Document" r:id="rId6" imgW="7048500" imgH="9067800" progId="Word.Document.8">
                  <p:embed/>
                </p:oleObj>
              </mc:Choice>
              <mc:Fallback>
                <p:oleObj name="Document" r:id="rId6" imgW="7048500" imgH="9067800" progId="Word.Document.8">
                  <p:embed/>
                  <p:pic>
                    <p:nvPicPr>
                      <p:cNvPr id="0" name=""/>
                      <p:cNvPicPr/>
                      <p:nvPr/>
                    </p:nvPicPr>
                    <p:blipFill>
                      <a:blip r:embed="rId7"/>
                      <a:stretch>
                        <a:fillRect/>
                      </a:stretch>
                    </p:blipFill>
                    <p:spPr>
                      <a:xfrm>
                        <a:off x="0" y="1430271"/>
                        <a:ext cx="3341772" cy="4299084"/>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670A66DF-5C9B-8E8F-6BAC-D60CEC0EB61F}"/>
              </a:ext>
            </a:extLst>
          </p:cNvPr>
          <p:cNvGraphicFramePr>
            <a:graphicFrameLocks noChangeAspect="1"/>
          </p:cNvGraphicFramePr>
          <p:nvPr>
            <p:extLst>
              <p:ext uri="{D42A27DB-BD31-4B8C-83A1-F6EECF244321}">
                <p14:modId xmlns:p14="http://schemas.microsoft.com/office/powerpoint/2010/main" val="2656505055"/>
              </p:ext>
            </p:extLst>
          </p:nvPr>
        </p:nvGraphicFramePr>
        <p:xfrm>
          <a:off x="1524000" y="3275013"/>
          <a:ext cx="9144000" cy="304800"/>
        </p:xfrm>
        <a:graphic>
          <a:graphicData uri="http://schemas.openxmlformats.org/presentationml/2006/ole">
            <mc:AlternateContent xmlns:mc="http://schemas.openxmlformats.org/markup-compatibility/2006">
              <mc:Choice xmlns:v="urn:schemas-microsoft-com:vml" Requires="v">
                <p:oleObj spid="_x0000_s1391" name="Document" r:id="rId8" imgW="9144000" imgH="304800" progId="Word.DocumentMacroEnabled.12">
                  <p:embed/>
                </p:oleObj>
              </mc:Choice>
              <mc:Fallback>
                <p:oleObj name="Document" r:id="rId8" imgW="9144000" imgH="304800" progId="Word.DocumentMacroEnabled.12">
                  <p:embed/>
                  <p:pic>
                    <p:nvPicPr>
                      <p:cNvPr id="0" name=""/>
                      <p:cNvPicPr/>
                      <p:nvPr/>
                    </p:nvPicPr>
                    <p:blipFill>
                      <a:blip r:embed="rId9"/>
                      <a:stretch>
                        <a:fillRect/>
                      </a:stretch>
                    </p:blipFill>
                    <p:spPr>
                      <a:xfrm>
                        <a:off x="1524000" y="3275013"/>
                        <a:ext cx="9144000" cy="304800"/>
                      </a:xfrm>
                      <a:prstGeom prst="rect">
                        <a:avLst/>
                      </a:prstGeom>
                    </p:spPr>
                  </p:pic>
                </p:oleObj>
              </mc:Fallback>
            </mc:AlternateContent>
          </a:graphicData>
        </a:graphic>
      </p:graphicFrame>
      <p:pic>
        <p:nvPicPr>
          <p:cNvPr id="21" name="Picture 20" descr="A picture containing text&#10;&#10;Description automatically generated">
            <a:extLst>
              <a:ext uri="{FF2B5EF4-FFF2-40B4-BE49-F238E27FC236}">
                <a16:creationId xmlns:a16="http://schemas.microsoft.com/office/drawing/2014/main" id="{D4CFB71D-8F69-1EA4-62FE-8C60149BBC7E}"/>
              </a:ext>
            </a:extLst>
          </p:cNvPr>
          <p:cNvPicPr>
            <a:picLocks noChangeAspect="1"/>
          </p:cNvPicPr>
          <p:nvPr/>
        </p:nvPicPr>
        <p:blipFill>
          <a:blip r:embed="rId10"/>
          <a:stretch>
            <a:fillRect/>
          </a:stretch>
        </p:blipFill>
        <p:spPr>
          <a:xfrm>
            <a:off x="-3" y="6290998"/>
            <a:ext cx="2215190" cy="513667"/>
          </a:xfrm>
          <a:prstGeom prst="rect">
            <a:avLst/>
          </a:prstGeom>
        </p:spPr>
      </p:pic>
      <p:sp>
        <p:nvSpPr>
          <p:cNvPr id="23" name="TextBox 22">
            <a:extLst>
              <a:ext uri="{FF2B5EF4-FFF2-40B4-BE49-F238E27FC236}">
                <a16:creationId xmlns:a16="http://schemas.microsoft.com/office/drawing/2014/main" id="{F08DE121-A31F-C3CD-5130-8C92E0AACC75}"/>
              </a:ext>
            </a:extLst>
          </p:cNvPr>
          <p:cNvSpPr txBox="1"/>
          <p:nvPr/>
        </p:nvSpPr>
        <p:spPr>
          <a:xfrm>
            <a:off x="2249716" y="6466896"/>
            <a:ext cx="9753598" cy="923330"/>
          </a:xfrm>
          <a:prstGeom prst="rect">
            <a:avLst/>
          </a:prstGeom>
          <a:noFill/>
        </p:spPr>
        <p:txBody>
          <a:bodyPr wrap="square">
            <a:spAutoFit/>
          </a:bodyPr>
          <a:lstStyle/>
          <a:p>
            <a:pPr algn="ctr"/>
            <a:r>
              <a:rPr lang="en-US" sz="1800" dirty="0">
                <a:solidFill>
                  <a:schemeClr val="accent1">
                    <a:lumMod val="75000"/>
                  </a:schemeClr>
                </a:solidFill>
                <a:hlinkClick r:id="rId11">
                  <a:extLst>
                    <a:ext uri="{A12FA001-AC4F-418D-AE19-62706E023703}">
                      <ahyp:hlinkClr xmlns:ahyp="http://schemas.microsoft.com/office/drawing/2018/hyperlinkcolor" val="tx"/>
                    </a:ext>
                  </a:extLst>
                </a:hlinkClick>
              </a:rPr>
              <a:t>2021 STI Treatment Guidelines</a:t>
            </a:r>
            <a:r>
              <a:rPr lang="en-US" sz="1800" dirty="0">
                <a:solidFill>
                  <a:schemeClr val="accent1">
                    <a:lumMod val="75000"/>
                  </a:schemeClr>
                </a:solidFill>
              </a:rPr>
              <a:t> | </a:t>
            </a:r>
            <a:r>
              <a:rPr lang="en-US" dirty="0">
                <a:solidFill>
                  <a:schemeClr val="accent1">
                    <a:lumMod val="75000"/>
                  </a:schemeClr>
                </a:solidFill>
                <a:hlinkClick r:id="rId12">
                  <a:extLst>
                    <a:ext uri="{A12FA001-AC4F-418D-AE19-62706E023703}">
                      <ahyp:hlinkClr xmlns:ahyp="http://schemas.microsoft.com/office/drawing/2018/hyperlinkcolor" val="tx"/>
                    </a:ext>
                  </a:extLst>
                </a:hlinkClick>
              </a:rPr>
              <a:t>2022 STI Morb Report &amp; Rx Codes</a:t>
            </a:r>
            <a:r>
              <a:rPr lang="en-US" dirty="0">
                <a:solidFill>
                  <a:schemeClr val="accent1">
                    <a:lumMod val="75000"/>
                  </a:schemeClr>
                </a:solidFill>
              </a:rPr>
              <a:t> | </a:t>
            </a:r>
            <a:r>
              <a:rPr lang="en-US" dirty="0">
                <a:solidFill>
                  <a:schemeClr val="accent1">
                    <a:lumMod val="75000"/>
                  </a:schemeClr>
                </a:solidFill>
                <a:hlinkClick r:id="rId13">
                  <a:extLst>
                    <a:ext uri="{A12FA001-AC4F-418D-AE19-62706E023703}">
                      <ahyp:hlinkClr xmlns:ahyp="http://schemas.microsoft.com/office/drawing/2018/hyperlinkcolor" val="tx"/>
                    </a:ext>
                  </a:extLst>
                </a:hlinkClick>
              </a:rPr>
              <a:t>Expedited Partner Therapy</a:t>
            </a:r>
            <a:endParaRPr lang="en-US" dirty="0">
              <a:solidFill>
                <a:schemeClr val="accent1">
                  <a:lumMod val="75000"/>
                </a:schemeClr>
              </a:solidFill>
            </a:endParaRPr>
          </a:p>
          <a:p>
            <a:endParaRPr lang="en-US" dirty="0">
              <a:solidFill>
                <a:schemeClr val="accent1">
                  <a:lumMod val="75000"/>
                </a:schemeClr>
              </a:solidFill>
            </a:endParaRPr>
          </a:p>
          <a:p>
            <a:endParaRPr lang="en-US" sz="1800" dirty="0">
              <a:solidFill>
                <a:schemeClr val="accent1">
                  <a:lumMod val="75000"/>
                </a:schemeClr>
              </a:solidFill>
            </a:endParaRPr>
          </a:p>
        </p:txBody>
      </p:sp>
      <p:pic>
        <p:nvPicPr>
          <p:cNvPr id="5" name="Audio 4">
            <a:hlinkClick r:id="" action="ppaction://media"/>
            <a:extLst>
              <a:ext uri="{FF2B5EF4-FFF2-40B4-BE49-F238E27FC236}">
                <a16:creationId xmlns:a16="http://schemas.microsoft.com/office/drawing/2014/main" id="{19F430CD-8D21-2E69-599C-C44FF85AFC9E}"/>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84600234"/>
      </p:ext>
    </p:extLst>
  </p:cSld>
  <p:clrMapOvr>
    <a:masterClrMapping/>
  </p:clrMapOvr>
  <mc:AlternateContent xmlns:mc="http://schemas.openxmlformats.org/markup-compatibility/2006">
    <mc:Choice xmlns:p14="http://schemas.microsoft.com/office/powerpoint/2010/main" Requires="p14">
      <p:transition spd="slow" p14:dur="2000" advTm="31904"/>
    </mc:Choice>
    <mc:Fallback>
      <p:transition spd="slow" advTm="31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47A42B20FB0A5419F2ECFBF1692E391" ma:contentTypeVersion="6" ma:contentTypeDescription="Create a new document." ma:contentTypeScope="" ma:versionID="7805ec381a9e5118acc26a4d979ab0de">
  <xsd:schema xmlns:xsd="http://www.w3.org/2001/XMLSchema" xmlns:xs="http://www.w3.org/2001/XMLSchema" xmlns:p="http://schemas.microsoft.com/office/2006/metadata/properties" xmlns:ns1="http://schemas.microsoft.com/sharepoint/v3" xmlns:ns2="3d1991c6-2b8f-49e6-9707-6d255dbcdb52" xmlns:ns3="fb5efbfa-eb80-4141-a14d-55d8a970f1ae" targetNamespace="http://schemas.microsoft.com/office/2006/metadata/properties" ma:root="true" ma:fieldsID="805d9f5d402983856aaea4c6dada99e9" ns1:_="" ns2:_="" ns3:_="">
    <xsd:import namespace="http://schemas.microsoft.com/sharepoint/v3"/>
    <xsd:import namespace="3d1991c6-2b8f-49e6-9707-6d255dbcdb52"/>
    <xsd:import namespace="fb5efbfa-eb80-4141-a14d-55d8a970f1ae"/>
    <xsd:element name="properties">
      <xsd:complexType>
        <xsd:sequence>
          <xsd:element name="documentManagement">
            <xsd:complexType>
              <xsd:all>
                <xsd:element ref="ns2:Category" minOccurs="0"/>
                <xsd:element ref="ns2:Subcategory" minOccurs="0"/>
                <xsd:element ref="ns2:Date" minOccurs="0"/>
                <xsd:element ref="ns1:PublishingStartDate" minOccurs="0"/>
                <xsd:element ref="ns1:PublishingExpirationDate"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7"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8"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d1991c6-2b8f-49e6-9707-6d255dbcdb52" elementFormDefault="qualified">
    <xsd:import namespace="http://schemas.microsoft.com/office/2006/documentManagement/types"/>
    <xsd:import namespace="http://schemas.microsoft.com/office/infopath/2007/PartnerControls"/>
    <xsd:element name="Category" ma:index="2" nillable="true" ma:displayName="Category" ma:internalName="Category">
      <xsd:simpleType>
        <xsd:restriction base="dms:Text">
          <xsd:maxLength value="255"/>
        </xsd:restriction>
      </xsd:simpleType>
    </xsd:element>
    <xsd:element name="Subcategory" ma:index="3" nillable="true" ma:displayName="Subcategory" ma:internalName="Subcategory">
      <xsd:simpleType>
        <xsd:restriction base="dms:Text">
          <xsd:maxLength value="255"/>
        </xsd:restriction>
      </xsd:simpleType>
    </xsd:element>
    <xsd:element name="Date" ma:index="4"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b5efbfa-eb80-4141-a14d-55d8a970f1ae"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 xmlns="3d1991c6-2b8f-49e6-9707-6d255dbcdb52" xsi:nil="true"/>
    <Subcategory xmlns="3d1991c6-2b8f-49e6-9707-6d255dbcdb52" xsi:nil="true"/>
    <PublishingExpirationDate xmlns="http://schemas.microsoft.com/sharepoint/v3" xsi:nil="true"/>
    <PublishingStartDate xmlns="http://schemas.microsoft.com/sharepoint/v3" xsi:nil="true"/>
    <Category xmlns="3d1991c6-2b8f-49e6-9707-6d255dbcdb52" xsi:nil="true"/>
  </documentManagement>
</p:properties>
</file>

<file path=customXml/itemProps1.xml><?xml version="1.0" encoding="utf-8"?>
<ds:datastoreItem xmlns:ds="http://schemas.openxmlformats.org/officeDocument/2006/customXml" ds:itemID="{A4A9A78A-36A1-45F7-803F-0AB9C1D7D925}"/>
</file>

<file path=customXml/itemProps2.xml><?xml version="1.0" encoding="utf-8"?>
<ds:datastoreItem xmlns:ds="http://schemas.openxmlformats.org/officeDocument/2006/customXml" ds:itemID="{C8E50E99-57B8-45B6-8B77-0A01C5DB611A}"/>
</file>

<file path=customXml/itemProps3.xml><?xml version="1.0" encoding="utf-8"?>
<ds:datastoreItem xmlns:ds="http://schemas.openxmlformats.org/officeDocument/2006/customXml" ds:itemID="{D037411B-B763-4567-8884-48D49D5E6787}"/>
</file>

<file path=docProps/app.xml><?xml version="1.0" encoding="utf-8"?>
<Properties xmlns="http://schemas.openxmlformats.org/officeDocument/2006/extended-properties" xmlns:vt="http://schemas.openxmlformats.org/officeDocument/2006/docPropsVTypes">
  <TotalTime>15332</TotalTime>
  <Words>2706</Words>
  <Application>Microsoft Macintosh PowerPoint</Application>
  <PresentationFormat>Widescreen</PresentationFormat>
  <Paragraphs>271</Paragraphs>
  <Slides>22</Slides>
  <Notes>22</Notes>
  <HiddenSlides>0</HiddenSlides>
  <MMClips>22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8" baseType="lpstr">
      <vt:lpstr>Arial</vt:lpstr>
      <vt:lpstr>Calibri</vt:lpstr>
      <vt:lpstr>Calibri Light</vt:lpstr>
      <vt:lpstr>Wingdings</vt:lpstr>
      <vt:lpstr>Office Theme</vt:lpstr>
      <vt:lpstr>Document</vt:lpstr>
      <vt:lpstr>Sexually Transmitted Disease Reporting   Webinar for Providers</vt:lpstr>
      <vt:lpstr>PART 693 - CONTROL OF SEXUALLY TRANSMISSIBLE INFECTIONS CODE</vt:lpstr>
      <vt:lpstr>PowerPoint Presentation</vt:lpstr>
      <vt:lpstr>How LHDs use Provider-Reported STD Information</vt:lpstr>
      <vt:lpstr>How CDC uses Provider-Reported STD Information</vt:lpstr>
      <vt:lpstr>How CDC uses Provider-Reported STD Information cont.</vt:lpstr>
      <vt:lpstr>PowerPoint Presentation</vt:lpstr>
      <vt:lpstr>Importance of Treatment &amp; Current Practice Standards</vt:lpstr>
      <vt:lpstr>Updated Treatment Guidelines</vt:lpstr>
      <vt:lpstr>Updated Treatment Codes</vt:lpstr>
      <vt:lpstr>Expedited Partner Therapy (EPT)</vt:lpstr>
      <vt:lpstr>PowerPoint Presentation</vt:lpstr>
      <vt:lpstr>Reporting Options</vt:lpstr>
      <vt:lpstr>IDPH Morbidity Report of Sexually Transmitted Infections  fax: (630) 897-8128</vt:lpstr>
      <vt:lpstr>STD Reporting Methods Diagram</vt:lpstr>
      <vt:lpstr>What is I-NEDSS?</vt:lpstr>
      <vt:lpstr>Why Use I-NEDSS?</vt:lpstr>
      <vt:lpstr>Register for I-NEDSS  IDPH Web Portal  </vt:lpstr>
      <vt:lpstr>IDPH Web Portal User Agreement   </vt:lpstr>
      <vt:lpstr>IDPH Web Portal User Registration Form       Portal Registration Authority (PRA) List    </vt:lpstr>
      <vt:lpstr>KCHD Communications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I-NEDSS Provider Reporting Training </dc:title>
  <dc:creator>Monica Kowalczyk</dc:creator>
  <cp:lastModifiedBy>Monica Kowalczyk</cp:lastModifiedBy>
  <cp:revision>144</cp:revision>
  <dcterms:created xsi:type="dcterms:W3CDTF">2022-02-06T23:50:54Z</dcterms:created>
  <dcterms:modified xsi:type="dcterms:W3CDTF">2022-05-06T17:04:00Z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0x010100447A42B20FB0A5419F2ECFBF1692E391</vt:lpwstr>
  </property>
</Properties>
</file>